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3"/>
  </p:notesMasterIdLst>
  <p:sldIdLst>
    <p:sldId id="318" r:id="rId2"/>
    <p:sldId id="480" r:id="rId3"/>
    <p:sldId id="257" r:id="rId4"/>
    <p:sldId id="322" r:id="rId5"/>
    <p:sldId id="310" r:id="rId6"/>
    <p:sldId id="458" r:id="rId7"/>
    <p:sldId id="490" r:id="rId8"/>
    <p:sldId id="497" r:id="rId9"/>
    <p:sldId id="492" r:id="rId10"/>
    <p:sldId id="491" r:id="rId11"/>
    <p:sldId id="512" r:id="rId12"/>
    <p:sldId id="513" r:id="rId13"/>
    <p:sldId id="335" r:id="rId14"/>
    <p:sldId id="258" r:id="rId15"/>
    <p:sldId id="364" r:id="rId16"/>
    <p:sldId id="337" r:id="rId17"/>
    <p:sldId id="336" r:id="rId18"/>
    <p:sldId id="365" r:id="rId19"/>
    <p:sldId id="417" r:id="rId20"/>
    <p:sldId id="459" r:id="rId21"/>
    <p:sldId id="366" r:id="rId22"/>
    <p:sldId id="371" r:id="rId23"/>
    <p:sldId id="418" r:id="rId24"/>
    <p:sldId id="259" r:id="rId25"/>
    <p:sldId id="376" r:id="rId26"/>
    <p:sldId id="377" r:id="rId27"/>
    <p:sldId id="378" r:id="rId28"/>
    <p:sldId id="379" r:id="rId29"/>
    <p:sldId id="380" r:id="rId30"/>
    <p:sldId id="419" r:id="rId31"/>
    <p:sldId id="508" r:id="rId32"/>
    <p:sldId id="486" r:id="rId33"/>
    <p:sldId id="487" r:id="rId34"/>
    <p:sldId id="330" r:id="rId35"/>
    <p:sldId id="263" r:id="rId36"/>
    <p:sldId id="382" r:id="rId37"/>
    <p:sldId id="462" r:id="rId38"/>
    <p:sldId id="386" r:id="rId39"/>
    <p:sldId id="265" r:id="rId40"/>
    <p:sldId id="463" r:id="rId41"/>
    <p:sldId id="423" r:id="rId42"/>
    <p:sldId id="388" r:id="rId43"/>
    <p:sldId id="381" r:id="rId44"/>
    <p:sldId id="389" r:id="rId45"/>
    <p:sldId id="268" r:id="rId46"/>
    <p:sldId id="515" r:id="rId47"/>
    <p:sldId id="267" r:id="rId48"/>
    <p:sldId id="514" r:id="rId49"/>
    <p:sldId id="271" r:id="rId50"/>
    <p:sldId id="272" r:id="rId51"/>
    <p:sldId id="273" r:id="rId52"/>
    <p:sldId id="393" r:id="rId53"/>
    <p:sldId id="274" r:id="rId54"/>
    <p:sldId id="464" r:id="rId55"/>
    <p:sldId id="276" r:id="rId56"/>
    <p:sldId id="277" r:id="rId57"/>
    <p:sldId id="278" r:id="rId58"/>
    <p:sldId id="465" r:id="rId59"/>
    <p:sldId id="279" r:id="rId60"/>
    <p:sldId id="510" r:id="rId61"/>
    <p:sldId id="466" r:id="rId62"/>
    <p:sldId id="509" r:id="rId63"/>
    <p:sldId id="500" r:id="rId64"/>
    <p:sldId id="396" r:id="rId65"/>
    <p:sldId id="280" r:id="rId66"/>
    <p:sldId id="397" r:id="rId67"/>
    <p:sldId id="516" r:id="rId68"/>
    <p:sldId id="281" r:id="rId69"/>
    <p:sldId id="282" r:id="rId70"/>
    <p:sldId id="398" r:id="rId71"/>
    <p:sldId id="284" r:id="rId72"/>
    <p:sldId id="427" r:id="rId73"/>
    <p:sldId id="467" r:id="rId74"/>
    <p:sldId id="424" r:id="rId75"/>
    <p:sldId id="425" r:id="rId76"/>
    <p:sldId id="285" r:id="rId77"/>
    <p:sldId id="498" r:id="rId78"/>
    <p:sldId id="286" r:id="rId79"/>
    <p:sldId id="332" r:id="rId80"/>
    <p:sldId id="333" r:id="rId81"/>
    <p:sldId id="517" r:id="rId82"/>
    <p:sldId id="288" r:id="rId83"/>
    <p:sldId id="289" r:id="rId84"/>
    <p:sldId id="499" r:id="rId85"/>
    <p:sldId id="291" r:id="rId86"/>
    <p:sldId id="292" r:id="rId87"/>
    <p:sldId id="293" r:id="rId88"/>
    <p:sldId id="468" r:id="rId89"/>
    <p:sldId id="469" r:id="rId90"/>
    <p:sldId id="325" r:id="rId91"/>
    <p:sldId id="340" r:id="rId92"/>
    <p:sldId id="294" r:id="rId93"/>
    <p:sldId id="400" r:id="rId94"/>
    <p:sldId id="494" r:id="rId95"/>
    <p:sldId id="401" r:id="rId96"/>
    <p:sldId id="402" r:id="rId97"/>
    <p:sldId id="409" r:id="rId98"/>
    <p:sldId id="431" r:id="rId99"/>
    <p:sldId id="411" r:id="rId100"/>
    <p:sldId id="435" r:id="rId101"/>
    <p:sldId id="484" r:id="rId102"/>
    <p:sldId id="298" r:id="rId103"/>
    <p:sldId id="503" r:id="rId104"/>
    <p:sldId id="436" r:id="rId105"/>
    <p:sldId id="470" r:id="rId106"/>
    <p:sldId id="437" r:id="rId107"/>
    <p:sldId id="352" r:id="rId108"/>
    <p:sldId id="485" r:id="rId109"/>
    <p:sldId id="415" r:id="rId110"/>
    <p:sldId id="349" r:id="rId111"/>
    <p:sldId id="501" r:id="rId112"/>
    <p:sldId id="495" r:id="rId113"/>
    <p:sldId id="502" r:id="rId114"/>
    <p:sldId id="496" r:id="rId115"/>
    <p:sldId id="301" r:id="rId116"/>
    <p:sldId id="302" r:id="rId117"/>
    <p:sldId id="354" r:id="rId118"/>
    <p:sldId id="474" r:id="rId119"/>
    <p:sldId id="505" r:id="rId120"/>
    <p:sldId id="506" r:id="rId121"/>
    <p:sldId id="445" r:id="rId122"/>
    <p:sldId id="451" r:id="rId123"/>
    <p:sldId id="456" r:id="rId124"/>
    <p:sldId id="477" r:id="rId125"/>
    <p:sldId id="478" r:id="rId126"/>
    <p:sldId id="479" r:id="rId127"/>
    <p:sldId id="507" r:id="rId128"/>
    <p:sldId id="363" r:id="rId129"/>
    <p:sldId id="308" r:id="rId130"/>
    <p:sldId id="309" r:id="rId131"/>
    <p:sldId id="457" r:id="rId1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1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3FB"/>
    <a:srgbClr val="030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6"/>
    <p:restoredTop sz="96322"/>
  </p:normalViewPr>
  <p:slideViewPr>
    <p:cSldViewPr snapToGrid="0" showGuides="1">
      <p:cViewPr varScale="1">
        <p:scale>
          <a:sx n="82" d="100"/>
          <a:sy n="82" d="100"/>
        </p:scale>
        <p:origin x="998" y="72"/>
      </p:cViewPr>
      <p:guideLst>
        <p:guide orient="horz" pos="3936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541E3-D4AC-DB45-82C3-00671E3237D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A577-B1EE-2F4E-9B77-5B6FD55BFB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nnus#cite_note-2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nnus#cite_note-2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nnus#cite_note-2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OCT" TargetMode="External"/><Relationship Id="rId3" Type="http://schemas.openxmlformats.org/officeDocument/2006/relationships/hyperlink" Target="http://en.wikipedia.org/wiki/Specificity_(tests)" TargetMode="External"/><Relationship Id="rId7" Type="http://schemas.openxmlformats.org/officeDocument/2006/relationships/hyperlink" Target="http://en.wikipedia.org/wiki/Mutated_citrullinated_Vimentin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yclic_citrullinated_peptide" TargetMode="External"/><Relationship Id="rId5" Type="http://schemas.openxmlformats.org/officeDocument/2006/relationships/hyperlink" Target="http://en.wikipedia.org/wiki/Wikipedia:Citation_needed" TargetMode="External"/><Relationship Id="rId4" Type="http://schemas.openxmlformats.org/officeDocument/2006/relationships/hyperlink" Target="http://en.wikipedia.org/wiki/Anti-citrullinated_protein_antibodies" TargetMode="Externa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53A7E-2D4A-4950-B36B-1DF07D626F4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717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C6A22-4B14-41C5-BBAE-AF54D15225E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16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Bescherming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lichaam</a:t>
            </a:r>
            <a:r>
              <a:rPr lang="en-US" altLang="zh-CN" dirty="0">
                <a:latin typeface="Calibri" panose="020F0502020204030204" pitchFamily="34" charset="0"/>
              </a:rPr>
              <a:t> 3 </a:t>
            </a:r>
            <a:r>
              <a:rPr lang="en-US" altLang="zh-CN" dirty="0" err="1">
                <a:latin typeface="Calibri" panose="020F0502020204030204" pitchFamily="34" charset="0"/>
              </a:rPr>
              <a:t>verdedigingslinies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1: </a:t>
            </a:r>
            <a:r>
              <a:rPr lang="en-US" altLang="zh-CN" dirty="0" err="1">
                <a:latin typeface="Calibri" panose="020F0502020204030204" pitchFamily="34" charset="0"/>
              </a:rPr>
              <a:t>huid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slijmvliezen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fysieke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chemische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barriere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tranen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ogen</a:t>
            </a:r>
            <a:r>
              <a:rPr lang="en-US" altLang="zh-CN" dirty="0">
                <a:latin typeface="Calibri" panose="020F0502020204030204" pitchFamily="34" charset="0"/>
              </a:rPr>
              <a:t> (lysozyme </a:t>
            </a:r>
            <a:r>
              <a:rPr lang="en-US" altLang="zh-CN" dirty="0" err="1">
                <a:latin typeface="Calibri" panose="020F0502020204030204" pitchFamily="34" charset="0"/>
              </a:rPr>
              <a:t>breekt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bacteriële</a:t>
            </a:r>
            <a:r>
              <a:rPr lang="en-US" altLang="zh-CN" dirty="0">
                <a:latin typeface="Calibri" panose="020F0502020204030204" pitchFamily="34" charset="0"/>
              </a:rPr>
              <a:t> wand </a:t>
            </a:r>
            <a:r>
              <a:rPr lang="en-US" altLang="zh-CN" dirty="0" err="1">
                <a:latin typeface="Calibri" panose="020F0502020204030204" pitchFamily="34" charset="0"/>
              </a:rPr>
              <a:t>af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speeksel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mondholte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onsteking</a:t>
            </a:r>
            <a:r>
              <a:rPr lang="en-US" altLang="zh-CN" dirty="0">
                <a:latin typeface="Calibri" panose="020F0502020204030204" pitchFamily="34" charset="0"/>
              </a:rPr>
              <a:t> (IS NIET HETZELFDE ALS INFECTIE !!! ANDER HOOFDSTUK)</a:t>
            </a: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Niet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dwz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identiek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ONafhankelijk</a:t>
            </a:r>
            <a:r>
              <a:rPr lang="en-US" altLang="zh-CN" dirty="0">
                <a:latin typeface="Calibri" panose="020F0502020204030204" pitchFamily="34" charset="0"/>
              </a:rPr>
              <a:t> van </a:t>
            </a:r>
            <a:r>
              <a:rPr lang="en-US" altLang="zh-CN" dirty="0" err="1">
                <a:latin typeface="Calibri" panose="020F0502020204030204" pitchFamily="34" charset="0"/>
              </a:rPr>
              <a:t>oorzaak</a:t>
            </a:r>
            <a:r>
              <a:rPr lang="en-US" altLang="zh-CN" dirty="0">
                <a:latin typeface="Calibri" panose="020F0502020204030204" pitchFamily="34" charset="0"/>
              </a:rPr>
              <a:t> injury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3. </a:t>
            </a:r>
            <a:r>
              <a:rPr lang="en-US" altLang="zh-CN" dirty="0" err="1">
                <a:latin typeface="Calibri" panose="020F0502020204030204" pitchFamily="34" charset="0"/>
              </a:rPr>
              <a:t>immuunrespons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 (</a:t>
            </a:r>
            <a:r>
              <a:rPr lang="en-US" altLang="zh-CN" dirty="0" err="1">
                <a:latin typeface="Calibri" panose="020F0502020204030204" pitchFamily="34" charset="0"/>
              </a:rPr>
              <a:t>volgend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hoofdstuk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1. What can you do to improve or strengthen your first line of defense?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  <a:r>
              <a:rPr lang="en-US" altLang="zh-CN" dirty="0" err="1">
                <a:latin typeface="Calibri" panose="020F0502020204030204" pitchFamily="34" charset="0"/>
              </a:rPr>
              <a:t>wondjes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vermijden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afdekken</a:t>
            </a:r>
            <a:r>
              <a:rPr lang="en-US" altLang="zh-CN" dirty="0">
                <a:latin typeface="Calibri" panose="020F0502020204030204" pitchFamily="34" charset="0"/>
              </a:rPr>
              <a:t>; maintain integrity of skin by avoiding excessive dryness or moisture.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What lines of defense are you enhancing by putting on an antibiotic ointment and covering a laceration with a band-aid?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First and third.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Immune response = Chapter 4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Infection = Chapter 5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5872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87AD655-4C20-4F44-8497-E72452A4EF38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3054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03B07-A5DE-4693-8C74-30F927F96FF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117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08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5088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Virus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En viraal geinfecteerde cel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Lokt zowel cytotoxische als humorale immuniteit uit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5088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ED9D07E-8220-4EDE-ABA8-8FD6437565D7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117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272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03B07-A5DE-4693-8C74-30F927F96FF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118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08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5088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Virus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En viraal geinfecteerde cel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Lokt zowel cytotoxische als humorale immuniteit uit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5088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ED9D07E-8220-4EDE-ABA8-8FD6437565D7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689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03B07-A5DE-4693-8C74-30F927F96FF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119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08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5088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Virus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En viraal geinfecteerde cel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Lokt zowel cytotoxische als humorale immuniteit uit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5088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ED9D07E-8220-4EDE-ABA8-8FD6437565D7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9086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03B07-A5DE-4693-8C74-30F927F96FF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120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08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5088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Virus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En viraal geinfecteerde cel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Lokt zowel cytotoxische als humorale immuniteit uit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5088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ED9D07E-8220-4EDE-ABA8-8FD6437565D7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895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B2BC9-B5C0-4EA6-BF02-C648D60B0124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129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1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6112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</p:txBody>
      </p:sp>
      <p:sp>
        <p:nvSpPr>
          <p:cNvPr id="26112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49176C1-2CAA-4310-8EDE-E461A1943B3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129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0437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0AEE99-1444-4298-A48D-7286DC5C5907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130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3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6317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</p:txBody>
      </p:sp>
      <p:sp>
        <p:nvSpPr>
          <p:cNvPr id="26317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6FAE6A9-AF4C-43E1-A716-3B66767939AD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130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83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81CE8C-8415-4BA8-B5A6-B7F466E911DC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131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90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5907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Actief = antilichamen maken in respons op antigen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Actueel ziekte doormaken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Vaccinatie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Passief= immuniteit doorgeven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Moeder naar kind via placenta of melk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Gamma globuline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5907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7C9C9496-3788-42A8-AF73-F65E81ECD359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131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C6A22-4B14-41C5-BBAE-AF54D15225E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Bescherming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lichaam</a:t>
            </a:r>
            <a:r>
              <a:rPr lang="en-US" altLang="zh-CN" dirty="0">
                <a:latin typeface="Calibri" panose="020F0502020204030204" pitchFamily="34" charset="0"/>
              </a:rPr>
              <a:t> 3 </a:t>
            </a:r>
            <a:r>
              <a:rPr lang="en-US" altLang="zh-CN" dirty="0" err="1">
                <a:latin typeface="Calibri" panose="020F0502020204030204" pitchFamily="34" charset="0"/>
              </a:rPr>
              <a:t>verdedigingslinies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1: </a:t>
            </a:r>
            <a:r>
              <a:rPr lang="en-US" altLang="zh-CN" dirty="0" err="1">
                <a:latin typeface="Calibri" panose="020F0502020204030204" pitchFamily="34" charset="0"/>
              </a:rPr>
              <a:t>huid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slijmvliezen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fysieke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chemische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barriere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tranen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ogen</a:t>
            </a:r>
            <a:r>
              <a:rPr lang="en-US" altLang="zh-CN" dirty="0">
                <a:latin typeface="Calibri" panose="020F0502020204030204" pitchFamily="34" charset="0"/>
              </a:rPr>
              <a:t> (lysozyme </a:t>
            </a:r>
            <a:r>
              <a:rPr lang="en-US" altLang="zh-CN" dirty="0" err="1">
                <a:latin typeface="Calibri" panose="020F0502020204030204" pitchFamily="34" charset="0"/>
              </a:rPr>
              <a:t>breekt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bacteriële</a:t>
            </a:r>
            <a:r>
              <a:rPr lang="en-US" altLang="zh-CN" dirty="0">
                <a:latin typeface="Calibri" panose="020F0502020204030204" pitchFamily="34" charset="0"/>
              </a:rPr>
              <a:t> wand </a:t>
            </a:r>
            <a:r>
              <a:rPr lang="en-US" altLang="zh-CN" dirty="0" err="1">
                <a:latin typeface="Calibri" panose="020F0502020204030204" pitchFamily="34" charset="0"/>
              </a:rPr>
              <a:t>af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speeksel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mondholte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onsteking</a:t>
            </a:r>
            <a:r>
              <a:rPr lang="en-US" altLang="zh-CN" dirty="0">
                <a:latin typeface="Calibri" panose="020F0502020204030204" pitchFamily="34" charset="0"/>
              </a:rPr>
              <a:t> (IS NIET HETZELFDE ALS INFECTIE !!! ANDER HOOFDSTUK)</a:t>
            </a: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Niet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dwz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identiek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ONafhankelijk</a:t>
            </a:r>
            <a:r>
              <a:rPr lang="en-US" altLang="zh-CN" dirty="0">
                <a:latin typeface="Calibri" panose="020F0502020204030204" pitchFamily="34" charset="0"/>
              </a:rPr>
              <a:t> van </a:t>
            </a:r>
            <a:r>
              <a:rPr lang="en-US" altLang="zh-CN" dirty="0" err="1">
                <a:latin typeface="Calibri" panose="020F0502020204030204" pitchFamily="34" charset="0"/>
              </a:rPr>
              <a:t>oorzaak</a:t>
            </a:r>
            <a:r>
              <a:rPr lang="en-US" altLang="zh-CN" dirty="0">
                <a:latin typeface="Calibri" panose="020F0502020204030204" pitchFamily="34" charset="0"/>
              </a:rPr>
              <a:t> injury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3. </a:t>
            </a:r>
            <a:r>
              <a:rPr lang="en-US" altLang="zh-CN" dirty="0" err="1">
                <a:latin typeface="Calibri" panose="020F0502020204030204" pitchFamily="34" charset="0"/>
              </a:rPr>
              <a:t>immuunrespons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 (</a:t>
            </a:r>
            <a:r>
              <a:rPr lang="en-US" altLang="zh-CN" dirty="0" err="1">
                <a:latin typeface="Calibri" panose="020F0502020204030204" pitchFamily="34" charset="0"/>
              </a:rPr>
              <a:t>volgend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hoofdstuk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1. What can you do to improve or strengthen your first line of defense?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  <a:r>
              <a:rPr lang="en-US" altLang="zh-CN" dirty="0" err="1">
                <a:latin typeface="Calibri" panose="020F0502020204030204" pitchFamily="34" charset="0"/>
              </a:rPr>
              <a:t>wondjes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vermijden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afdekken</a:t>
            </a:r>
            <a:r>
              <a:rPr lang="en-US" altLang="zh-CN" dirty="0">
                <a:latin typeface="Calibri" panose="020F0502020204030204" pitchFamily="34" charset="0"/>
              </a:rPr>
              <a:t>; maintain integrity of skin by avoiding excessive dryness or moisture.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What lines of defense are you enhancing by putting on an antibiotic ointment and covering a laceration with a band-aid?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First and third.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Immune response = Chapter 4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Infection = Chapter 5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5872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87AD655-4C20-4F44-8497-E72452A4EF38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79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C6A22-4B14-41C5-BBAE-AF54D15225E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Bescherming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lichaam</a:t>
            </a:r>
            <a:r>
              <a:rPr lang="en-US" altLang="zh-CN" dirty="0">
                <a:latin typeface="Calibri" panose="020F0502020204030204" pitchFamily="34" charset="0"/>
              </a:rPr>
              <a:t> 3 </a:t>
            </a:r>
            <a:r>
              <a:rPr lang="en-US" altLang="zh-CN" dirty="0" err="1">
                <a:latin typeface="Calibri" panose="020F0502020204030204" pitchFamily="34" charset="0"/>
              </a:rPr>
              <a:t>verdedigingslinies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1: </a:t>
            </a:r>
            <a:r>
              <a:rPr lang="en-US" altLang="zh-CN" dirty="0" err="1">
                <a:latin typeface="Calibri" panose="020F0502020204030204" pitchFamily="34" charset="0"/>
              </a:rPr>
              <a:t>huid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slijmvliezen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fysieke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chemische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barriere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tranen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ogen</a:t>
            </a:r>
            <a:r>
              <a:rPr lang="en-US" altLang="zh-CN" dirty="0">
                <a:latin typeface="Calibri" panose="020F0502020204030204" pitchFamily="34" charset="0"/>
              </a:rPr>
              <a:t> (lysozyme </a:t>
            </a:r>
            <a:r>
              <a:rPr lang="en-US" altLang="zh-CN" dirty="0" err="1">
                <a:latin typeface="Calibri" panose="020F0502020204030204" pitchFamily="34" charset="0"/>
              </a:rPr>
              <a:t>breekt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bacteriële</a:t>
            </a:r>
            <a:r>
              <a:rPr lang="en-US" altLang="zh-CN" dirty="0">
                <a:latin typeface="Calibri" panose="020F0502020204030204" pitchFamily="34" charset="0"/>
              </a:rPr>
              <a:t> wand </a:t>
            </a:r>
            <a:r>
              <a:rPr lang="en-US" altLang="zh-CN" dirty="0" err="1">
                <a:latin typeface="Calibri" panose="020F0502020204030204" pitchFamily="34" charset="0"/>
              </a:rPr>
              <a:t>af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speeksel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mondholte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onsteking</a:t>
            </a:r>
            <a:r>
              <a:rPr lang="en-US" altLang="zh-CN" dirty="0">
                <a:latin typeface="Calibri" panose="020F0502020204030204" pitchFamily="34" charset="0"/>
              </a:rPr>
              <a:t> (IS NIET HETZELFDE ALS INFECTIE !!! ANDER HOOFDSTUK)</a:t>
            </a: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Niet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dwz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identiek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ONafhankelijk</a:t>
            </a:r>
            <a:r>
              <a:rPr lang="en-US" altLang="zh-CN" dirty="0">
                <a:latin typeface="Calibri" panose="020F0502020204030204" pitchFamily="34" charset="0"/>
              </a:rPr>
              <a:t> van </a:t>
            </a:r>
            <a:r>
              <a:rPr lang="en-US" altLang="zh-CN" dirty="0" err="1">
                <a:latin typeface="Calibri" panose="020F0502020204030204" pitchFamily="34" charset="0"/>
              </a:rPr>
              <a:t>oorzaak</a:t>
            </a:r>
            <a:r>
              <a:rPr lang="en-US" altLang="zh-CN" dirty="0">
                <a:latin typeface="Calibri" panose="020F0502020204030204" pitchFamily="34" charset="0"/>
              </a:rPr>
              <a:t> injury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3. </a:t>
            </a:r>
            <a:r>
              <a:rPr lang="en-US" altLang="zh-CN" dirty="0" err="1">
                <a:latin typeface="Calibri" panose="020F0502020204030204" pitchFamily="34" charset="0"/>
              </a:rPr>
              <a:t>immuunrespons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 (</a:t>
            </a:r>
            <a:r>
              <a:rPr lang="en-US" altLang="zh-CN" dirty="0" err="1">
                <a:latin typeface="Calibri" panose="020F0502020204030204" pitchFamily="34" charset="0"/>
              </a:rPr>
              <a:t>volgend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hoofdstuk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1. What can you do to improve or strengthen your first line of defense?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  <a:r>
              <a:rPr lang="en-US" altLang="zh-CN" dirty="0" err="1">
                <a:latin typeface="Calibri" panose="020F0502020204030204" pitchFamily="34" charset="0"/>
              </a:rPr>
              <a:t>wondjes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vermijden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afdekken</a:t>
            </a:r>
            <a:r>
              <a:rPr lang="en-US" altLang="zh-CN" dirty="0">
                <a:latin typeface="Calibri" panose="020F0502020204030204" pitchFamily="34" charset="0"/>
              </a:rPr>
              <a:t>; maintain integrity of skin by avoiding excessive dryness or moisture.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What lines of defense are you enhancing by putting on an antibiotic ointment and covering a laceration with a band-aid?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First and third.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Immune response = Chapter 4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Infection = Chapter 5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5872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87AD655-4C20-4F44-8497-E72452A4EF38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55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C6A22-4B14-41C5-BBAE-AF54D15225E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Bescherming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lichaam</a:t>
            </a:r>
            <a:r>
              <a:rPr lang="en-US" altLang="zh-CN" dirty="0">
                <a:latin typeface="Calibri" panose="020F0502020204030204" pitchFamily="34" charset="0"/>
              </a:rPr>
              <a:t> 3 </a:t>
            </a:r>
            <a:r>
              <a:rPr lang="en-US" altLang="zh-CN" dirty="0" err="1">
                <a:latin typeface="Calibri" panose="020F0502020204030204" pitchFamily="34" charset="0"/>
              </a:rPr>
              <a:t>verdedigingslinies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1: </a:t>
            </a:r>
            <a:r>
              <a:rPr lang="en-US" altLang="zh-CN" dirty="0" err="1">
                <a:latin typeface="Calibri" panose="020F0502020204030204" pitchFamily="34" charset="0"/>
              </a:rPr>
              <a:t>huid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slijmvliezen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fysieke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chemische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barriere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tranen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ogen</a:t>
            </a:r>
            <a:r>
              <a:rPr lang="en-US" altLang="zh-CN" dirty="0">
                <a:latin typeface="Calibri" panose="020F0502020204030204" pitchFamily="34" charset="0"/>
              </a:rPr>
              <a:t> (lysozyme </a:t>
            </a:r>
            <a:r>
              <a:rPr lang="en-US" altLang="zh-CN" dirty="0" err="1">
                <a:latin typeface="Calibri" panose="020F0502020204030204" pitchFamily="34" charset="0"/>
              </a:rPr>
              <a:t>breekt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bacteriële</a:t>
            </a:r>
            <a:r>
              <a:rPr lang="en-US" altLang="zh-CN" dirty="0">
                <a:latin typeface="Calibri" panose="020F0502020204030204" pitchFamily="34" charset="0"/>
              </a:rPr>
              <a:t> wand </a:t>
            </a:r>
            <a:r>
              <a:rPr lang="en-US" altLang="zh-CN" dirty="0" err="1">
                <a:latin typeface="Calibri" panose="020F0502020204030204" pitchFamily="34" charset="0"/>
              </a:rPr>
              <a:t>af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speeksel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mondholte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onsteking</a:t>
            </a:r>
            <a:r>
              <a:rPr lang="en-US" altLang="zh-CN" dirty="0">
                <a:latin typeface="Calibri" panose="020F0502020204030204" pitchFamily="34" charset="0"/>
              </a:rPr>
              <a:t> (IS NIET HETZELFDE ALS INFECTIE !!! ANDER HOOFDSTUK)</a:t>
            </a: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Niet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dwz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identiek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ONafhankelijk</a:t>
            </a:r>
            <a:r>
              <a:rPr lang="en-US" altLang="zh-CN" dirty="0">
                <a:latin typeface="Calibri" panose="020F0502020204030204" pitchFamily="34" charset="0"/>
              </a:rPr>
              <a:t> van </a:t>
            </a:r>
            <a:r>
              <a:rPr lang="en-US" altLang="zh-CN" dirty="0" err="1">
                <a:latin typeface="Calibri" panose="020F0502020204030204" pitchFamily="34" charset="0"/>
              </a:rPr>
              <a:t>oorzaak</a:t>
            </a:r>
            <a:r>
              <a:rPr lang="en-US" altLang="zh-CN" dirty="0">
                <a:latin typeface="Calibri" panose="020F0502020204030204" pitchFamily="34" charset="0"/>
              </a:rPr>
              <a:t> injury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3. </a:t>
            </a:r>
            <a:r>
              <a:rPr lang="en-US" altLang="zh-CN" dirty="0" err="1">
                <a:latin typeface="Calibri" panose="020F0502020204030204" pitchFamily="34" charset="0"/>
              </a:rPr>
              <a:t>immuunrespons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 (</a:t>
            </a:r>
            <a:r>
              <a:rPr lang="en-US" altLang="zh-CN" dirty="0" err="1">
                <a:latin typeface="Calibri" panose="020F0502020204030204" pitchFamily="34" charset="0"/>
              </a:rPr>
              <a:t>volgend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hoofdstuk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1. What can you do to improve or strengthen your first line of defense?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  <a:r>
              <a:rPr lang="en-US" altLang="zh-CN" dirty="0" err="1">
                <a:latin typeface="Calibri" panose="020F0502020204030204" pitchFamily="34" charset="0"/>
              </a:rPr>
              <a:t>wondjes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vermijden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afdekken</a:t>
            </a:r>
            <a:r>
              <a:rPr lang="en-US" altLang="zh-CN" dirty="0">
                <a:latin typeface="Calibri" panose="020F0502020204030204" pitchFamily="34" charset="0"/>
              </a:rPr>
              <a:t>; maintain integrity of skin by avoiding excessive dryness or moisture.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What lines of defense are you enhancing by putting on an antibiotic ointment and covering a laceration with a band-aid?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First and third.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Immune response = Chapter 4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Infection = Chapter 5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5872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87AD655-4C20-4F44-8497-E72452A4EF38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00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C6A22-4B14-41C5-BBAE-AF54D15225E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Bescherming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lichaam</a:t>
            </a:r>
            <a:r>
              <a:rPr lang="en-US" altLang="zh-CN" dirty="0">
                <a:latin typeface="Calibri" panose="020F0502020204030204" pitchFamily="34" charset="0"/>
              </a:rPr>
              <a:t> 3 </a:t>
            </a:r>
            <a:r>
              <a:rPr lang="en-US" altLang="zh-CN" dirty="0" err="1">
                <a:latin typeface="Calibri" panose="020F0502020204030204" pitchFamily="34" charset="0"/>
              </a:rPr>
              <a:t>verdedigingslinies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1: </a:t>
            </a:r>
            <a:r>
              <a:rPr lang="en-US" altLang="zh-CN" dirty="0" err="1">
                <a:latin typeface="Calibri" panose="020F0502020204030204" pitchFamily="34" charset="0"/>
              </a:rPr>
              <a:t>huid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slijmvliezen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fysieke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chemische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barriere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tranen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ogen</a:t>
            </a:r>
            <a:r>
              <a:rPr lang="en-US" altLang="zh-CN" dirty="0">
                <a:latin typeface="Calibri" panose="020F0502020204030204" pitchFamily="34" charset="0"/>
              </a:rPr>
              <a:t> (lysozyme </a:t>
            </a:r>
            <a:r>
              <a:rPr lang="en-US" altLang="zh-CN" dirty="0" err="1">
                <a:latin typeface="Calibri" panose="020F0502020204030204" pitchFamily="34" charset="0"/>
              </a:rPr>
              <a:t>breekt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bacteriële</a:t>
            </a:r>
            <a:r>
              <a:rPr lang="en-US" altLang="zh-CN" dirty="0">
                <a:latin typeface="Calibri" panose="020F0502020204030204" pitchFamily="34" charset="0"/>
              </a:rPr>
              <a:t> wand </a:t>
            </a:r>
            <a:r>
              <a:rPr lang="en-US" altLang="zh-CN" dirty="0" err="1">
                <a:latin typeface="Calibri" panose="020F0502020204030204" pitchFamily="34" charset="0"/>
              </a:rPr>
              <a:t>af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speeksel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mondholte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onsteking</a:t>
            </a:r>
            <a:r>
              <a:rPr lang="en-US" altLang="zh-CN" dirty="0">
                <a:latin typeface="Calibri" panose="020F0502020204030204" pitchFamily="34" charset="0"/>
              </a:rPr>
              <a:t> (IS NIET HETZELFDE ALS INFECTIE !!! ANDER HOOFDSTUK)</a:t>
            </a: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Niet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dwz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identiek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ONafhankelijk</a:t>
            </a:r>
            <a:r>
              <a:rPr lang="en-US" altLang="zh-CN" dirty="0">
                <a:latin typeface="Calibri" panose="020F0502020204030204" pitchFamily="34" charset="0"/>
              </a:rPr>
              <a:t> van </a:t>
            </a:r>
            <a:r>
              <a:rPr lang="en-US" altLang="zh-CN" dirty="0" err="1">
                <a:latin typeface="Calibri" panose="020F0502020204030204" pitchFamily="34" charset="0"/>
              </a:rPr>
              <a:t>oorzaak</a:t>
            </a:r>
            <a:r>
              <a:rPr lang="en-US" altLang="zh-CN" dirty="0">
                <a:latin typeface="Calibri" panose="020F0502020204030204" pitchFamily="34" charset="0"/>
              </a:rPr>
              <a:t> injury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3. </a:t>
            </a:r>
            <a:r>
              <a:rPr lang="en-US" altLang="zh-CN" dirty="0" err="1">
                <a:latin typeface="Calibri" panose="020F0502020204030204" pitchFamily="34" charset="0"/>
              </a:rPr>
              <a:t>immuunrespons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 (</a:t>
            </a:r>
            <a:r>
              <a:rPr lang="en-US" altLang="zh-CN" dirty="0" err="1">
                <a:latin typeface="Calibri" panose="020F0502020204030204" pitchFamily="34" charset="0"/>
              </a:rPr>
              <a:t>volgend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hoofdstuk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1. What can you do to improve or strengthen your first line of defense?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  <a:r>
              <a:rPr lang="en-US" altLang="zh-CN" dirty="0" err="1">
                <a:latin typeface="Calibri" panose="020F0502020204030204" pitchFamily="34" charset="0"/>
              </a:rPr>
              <a:t>wondjes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vermijden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afdekken</a:t>
            </a:r>
            <a:r>
              <a:rPr lang="en-US" altLang="zh-CN" dirty="0">
                <a:latin typeface="Calibri" panose="020F0502020204030204" pitchFamily="34" charset="0"/>
              </a:rPr>
              <a:t>; maintain integrity of skin by avoiding excessive dryness or moisture.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What lines of defense are you enhancing by putting on an antibiotic ointment and covering a laceration with a band-aid?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First and third.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Immune response = Chapter 4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Infection = Chapter 5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5872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87AD655-4C20-4F44-8497-E72452A4EF38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01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C6A22-4B14-41C5-BBAE-AF54D15225E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23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Bescherming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lichaam</a:t>
            </a:r>
            <a:r>
              <a:rPr lang="en-US" altLang="zh-CN" dirty="0">
                <a:latin typeface="Calibri" panose="020F0502020204030204" pitchFamily="34" charset="0"/>
              </a:rPr>
              <a:t> 3 </a:t>
            </a:r>
            <a:r>
              <a:rPr lang="en-US" altLang="zh-CN" dirty="0" err="1">
                <a:latin typeface="Calibri" panose="020F0502020204030204" pitchFamily="34" charset="0"/>
              </a:rPr>
              <a:t>verdedigingslinies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1: </a:t>
            </a:r>
            <a:r>
              <a:rPr lang="en-US" altLang="zh-CN" dirty="0" err="1">
                <a:latin typeface="Calibri" panose="020F0502020204030204" pitchFamily="34" charset="0"/>
              </a:rPr>
              <a:t>huid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slijmvliezen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fysieke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chemische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barriere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tranen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ogen</a:t>
            </a:r>
            <a:r>
              <a:rPr lang="en-US" altLang="zh-CN" dirty="0">
                <a:latin typeface="Calibri" panose="020F0502020204030204" pitchFamily="34" charset="0"/>
              </a:rPr>
              <a:t> (lysozyme </a:t>
            </a:r>
            <a:r>
              <a:rPr lang="en-US" altLang="zh-CN" dirty="0" err="1">
                <a:latin typeface="Calibri" panose="020F0502020204030204" pitchFamily="34" charset="0"/>
              </a:rPr>
              <a:t>breekt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bacteriële</a:t>
            </a:r>
            <a:r>
              <a:rPr lang="en-US" altLang="zh-CN" dirty="0">
                <a:latin typeface="Calibri" panose="020F0502020204030204" pitchFamily="34" charset="0"/>
              </a:rPr>
              <a:t> wand </a:t>
            </a:r>
            <a:r>
              <a:rPr lang="en-US" altLang="zh-CN" dirty="0" err="1">
                <a:latin typeface="Calibri" panose="020F0502020204030204" pitchFamily="34" charset="0"/>
              </a:rPr>
              <a:t>af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speeksel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mondholte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onsteking</a:t>
            </a:r>
            <a:r>
              <a:rPr lang="en-US" altLang="zh-CN" dirty="0">
                <a:latin typeface="Calibri" panose="020F0502020204030204" pitchFamily="34" charset="0"/>
              </a:rPr>
              <a:t> (IS NIET HETZELFDE ALS INFECTIE !!! ANDER HOOFDSTUK)</a:t>
            </a: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Niet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dwz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identiek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ONafhankelijk</a:t>
            </a:r>
            <a:r>
              <a:rPr lang="en-US" altLang="zh-CN" dirty="0">
                <a:latin typeface="Calibri" panose="020F0502020204030204" pitchFamily="34" charset="0"/>
              </a:rPr>
              <a:t> van </a:t>
            </a:r>
            <a:r>
              <a:rPr lang="en-US" altLang="zh-CN" dirty="0" err="1">
                <a:latin typeface="Calibri" panose="020F0502020204030204" pitchFamily="34" charset="0"/>
              </a:rPr>
              <a:t>oorzaak</a:t>
            </a:r>
            <a:r>
              <a:rPr lang="en-US" altLang="zh-CN" dirty="0">
                <a:latin typeface="Calibri" panose="020F0502020204030204" pitchFamily="34" charset="0"/>
              </a:rPr>
              <a:t> injury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3. </a:t>
            </a:r>
            <a:r>
              <a:rPr lang="en-US" altLang="zh-CN" dirty="0" err="1">
                <a:latin typeface="Calibri" panose="020F0502020204030204" pitchFamily="34" charset="0"/>
              </a:rPr>
              <a:t>immuunrespons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 (</a:t>
            </a:r>
            <a:r>
              <a:rPr lang="en-US" altLang="zh-CN" dirty="0" err="1">
                <a:latin typeface="Calibri" panose="020F0502020204030204" pitchFamily="34" charset="0"/>
              </a:rPr>
              <a:t>volgend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hoofdstuk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1. What can you do to improve or strengthen your first line of defense?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  <a:r>
              <a:rPr lang="en-US" altLang="zh-CN" dirty="0" err="1">
                <a:latin typeface="Calibri" panose="020F0502020204030204" pitchFamily="34" charset="0"/>
              </a:rPr>
              <a:t>wondjes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vermijden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afdekken</a:t>
            </a:r>
            <a:r>
              <a:rPr lang="en-US" altLang="zh-CN" dirty="0">
                <a:latin typeface="Calibri" panose="020F0502020204030204" pitchFamily="34" charset="0"/>
              </a:rPr>
              <a:t>; maintain integrity of skin by avoiding excessive dryness or moisture.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What lines of defense are you enhancing by putting on an antibiotic ointment and covering a laceration with a band-aid?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First and third.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Immune response = Chapter 4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Infection = Chapter 5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5872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87AD655-4C20-4F44-8497-E72452A4EF38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19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F51C2A-8923-4673-9DFA-14F80C1EB613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24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0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6077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Acute inflammatie getriggerd door injury, noodzakelijk voor heling</a:t>
            </a:r>
          </a:p>
          <a:p>
            <a:pPr marL="228600" indent="-22860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Inflammatie is niet gelijk aan infectie</a:t>
            </a:r>
          </a:p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Tal van injury: burn, fronstbite, chemical, toxin, infection, trauma, hypersensitivity, foreign body, radiation</a:t>
            </a:r>
          </a:p>
          <a:p>
            <a:pPr marL="228600" indent="-22860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Acute inflammatie heeft 3 hoofddoelen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Bloedtoevoer naar de plaats van injury verhogen, dit is de vasculaire respons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Toename van cellen die bij heling belangrijk zijn, dit is de cellulaire repons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Beschadigde weefsel verwijderen en heling voorbereiden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6077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328847-77AE-4E36-8C81-428B64BACFCB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21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29E77-A25B-4458-B9E9-C3180BBE5033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25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Polymorphonucleiren: eigenlijk granulogyten, vaak bedoeld mer de neutrofielen ermee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Platelets: bloeding, structural basis herstel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Mast cel degranulatie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A17728A-B7B4-48C3-AE90-18955079E9D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7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29E77-A25B-4458-B9E9-C3180BBE5033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26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Polymorphonucleiren: eigenlijk granulogyten, vaak bedoeld mer de neutrofielen ermee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Platelets: bloeding, structural basis herstel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Mast cel degranulatie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A17728A-B7B4-48C3-AE90-18955079E9D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46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29E77-A25B-4458-B9E9-C3180BBE5033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Polymorphonucleiren: eigenlijk granulogyten, vaak bedoeld mer de neutrofielen ermee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Platelets: bloeding, structural basis herstel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Mast cel degranulatie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A17728A-B7B4-48C3-AE90-18955079E9D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2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53A7E-2D4A-4950-B36B-1DF07D626F4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964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29E77-A25B-4458-B9E9-C3180BBE5033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28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Polymorphonucleiren: eigenlijk granulogyten, vaak bedoeld mer de neutrofielen ermee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Platelets: bloeding, structural basis herstel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Mast cel degranulatie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A17728A-B7B4-48C3-AE90-18955079E9D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6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29E77-A25B-4458-B9E9-C3180BBE5033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Polymorphonucleiren: eigenlijk granulogyten, vaak bedoeld mer de neutrofielen ermee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Platelets: bloeding, structural basis herstel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Mast cel degranulatie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A17728A-B7B4-48C3-AE90-18955079E9D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03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29E77-A25B-4458-B9E9-C3180BBE5033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Polymorphonucleiren: eigenlijk granulogyten, vaak bedoeld mer de neutrofielen ermee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Platelets: bloeding, structural basis herstel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Mast cel degranulatie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A17728A-B7B4-48C3-AE90-18955079E9D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75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22A2B2-0BBC-446C-B00C-50565021EBC4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31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6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6691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Leukotrienen: quid ?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Prostaglandine: arachnidonzuur celmembraan omgezet tot prostaglandine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Asperine/acetylsalicil</a:t>
            </a:r>
          </a:p>
          <a:p>
            <a:pPr eaLnBrk="1" hangingPunct="1"/>
            <a:r>
              <a:rPr lang="en-US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aspirin and other non-steroid anti-inflammatory drugs (NSAIDs) </a:t>
            </a:r>
            <a:r>
              <a:rPr lang="en-US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inhibit the activity of the enzyme now called cyclooxygenase (COX) which leads to the formation of prostaglandins (PGs) that cause inflammation, swelling, pain and fever</a:t>
            </a:r>
            <a:r>
              <a:rPr lang="en-US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6691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0BE530F-2A57-4ADE-A378-823C2912E93B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75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22A2B2-0BBC-446C-B00C-50565021EBC4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32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6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6691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Leukotrienen: quid ?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Prostaglandine: arachnidonzuur celmembraan omgezet tot prostaglandine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Asperine/acetylsalicil</a:t>
            </a:r>
          </a:p>
          <a:p>
            <a:pPr eaLnBrk="1" hangingPunct="1"/>
            <a:r>
              <a:rPr lang="en-US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aspirin and other non-steroid anti-inflammatory drugs (NSAIDs) </a:t>
            </a:r>
            <a:r>
              <a:rPr lang="en-US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inhibit the activity of the enzyme now called cyclooxygenase (COX) which leads to the formation of prostaglandins (PGs) that cause inflammation, swelling, pain and fever</a:t>
            </a:r>
            <a:r>
              <a:rPr lang="en-US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6691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0BE530F-2A57-4ADE-A378-823C2912E93B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96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22A2B2-0BBC-446C-B00C-50565021EBC4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6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6691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Leukotrienen: quid ?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Prostaglandine: arachnidonzuur celmembraan omgezet tot prostaglandine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Asperine/acetylsalicil</a:t>
            </a:r>
          </a:p>
          <a:p>
            <a:pPr eaLnBrk="1" hangingPunct="1"/>
            <a:r>
              <a:rPr lang="en-US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aspirin and other non-steroid anti-inflammatory drugs (NSAIDs) </a:t>
            </a:r>
            <a:r>
              <a:rPr lang="en-US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inhibit the activity of the enzyme now called cyclooxygenase (COX) which leads to the formation of prostaglandins (PGs) that cause inflammation, swelling, pain and fever</a:t>
            </a:r>
            <a:r>
              <a:rPr lang="en-US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6691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0BE530F-2A57-4ADE-A378-823C2912E93B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29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29E77-A25B-4458-B9E9-C3180BBE5033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Polymorphonucleiren: eigenlijk granulogyten, vaak bedoeld mer de neutrofielen ermee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Platelets: bloeding, structural basis herstel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Mast cel degranulatie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A17728A-B7B4-48C3-AE90-18955079E9D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39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6CAAC0-E27E-4EB6-88DE-3D875F528CBD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35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8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6896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nl-BE" sz="1600" dirty="0">
                <a:latin typeface="Calibri" panose="020F0502020204030204" pitchFamily="34" charset="0"/>
              </a:rPr>
              <a:t>Chemotaxis: </a:t>
            </a:r>
            <a:r>
              <a:rPr lang="en-US" altLang="nl-BE" sz="1600" dirty="0" err="1">
                <a:latin typeface="Calibri" panose="020F0502020204030204" pitchFamily="34" charset="0"/>
              </a:rPr>
              <a:t>proces</a:t>
            </a:r>
            <a:r>
              <a:rPr lang="en-US" altLang="nl-BE" sz="1600" dirty="0">
                <a:latin typeface="Calibri" panose="020F0502020204030204" pitchFamily="34" charset="0"/>
              </a:rPr>
              <a:t> om </a:t>
            </a:r>
            <a:r>
              <a:rPr lang="en-US" altLang="nl-BE" sz="1600" dirty="0" err="1">
                <a:latin typeface="Calibri" panose="020F0502020204030204" pitchFamily="34" charset="0"/>
              </a:rPr>
              <a:t>bepaalde</a:t>
            </a:r>
            <a:r>
              <a:rPr lang="en-US" altLang="nl-BE" sz="1600" dirty="0">
                <a:latin typeface="Calibri" panose="020F0502020204030204" pitchFamily="34" charset="0"/>
              </a:rPr>
              <a:t> </a:t>
            </a:r>
            <a:r>
              <a:rPr lang="en-US" altLang="nl-BE" sz="1600" dirty="0" err="1">
                <a:latin typeface="Calibri" panose="020F0502020204030204" pitchFamily="34" charset="0"/>
              </a:rPr>
              <a:t>cellen</a:t>
            </a:r>
            <a:r>
              <a:rPr lang="en-US" altLang="nl-BE" sz="1600" dirty="0">
                <a:latin typeface="Calibri" panose="020F0502020204030204" pitchFamily="34" charset="0"/>
              </a:rPr>
              <a:t> </a:t>
            </a:r>
            <a:r>
              <a:rPr lang="en-US" altLang="nl-BE" sz="1600" dirty="0" err="1">
                <a:latin typeface="Calibri" panose="020F0502020204030204" pitchFamily="34" charset="0"/>
              </a:rPr>
              <a:t>naar</a:t>
            </a:r>
            <a:r>
              <a:rPr lang="en-US" altLang="nl-BE" sz="1600" dirty="0">
                <a:latin typeface="Calibri" panose="020F0502020204030204" pitchFamily="34" charset="0"/>
              </a:rPr>
              <a:t> de </a:t>
            </a:r>
            <a:r>
              <a:rPr lang="en-US" altLang="nl-BE" sz="1600" dirty="0" err="1">
                <a:latin typeface="Calibri" panose="020F0502020204030204" pitchFamily="34" charset="0"/>
              </a:rPr>
              <a:t>plaats</a:t>
            </a:r>
            <a:r>
              <a:rPr lang="en-US" altLang="nl-BE" sz="1600" dirty="0">
                <a:latin typeface="Calibri" panose="020F0502020204030204" pitchFamily="34" charset="0"/>
              </a:rPr>
              <a:t> van injury </a:t>
            </a:r>
            <a:r>
              <a:rPr lang="en-US" altLang="nl-BE" sz="1600" dirty="0" err="1">
                <a:latin typeface="Calibri" panose="020F0502020204030204" pitchFamily="34" charset="0"/>
              </a:rPr>
              <a:t>aan</a:t>
            </a:r>
            <a:r>
              <a:rPr lang="en-US" altLang="nl-BE" sz="1600" dirty="0">
                <a:latin typeface="Calibri" panose="020F0502020204030204" pitchFamily="34" charset="0"/>
              </a:rPr>
              <a:t> </a:t>
            </a:r>
            <a:r>
              <a:rPr lang="en-US" altLang="nl-BE" sz="1600" dirty="0" err="1">
                <a:latin typeface="Calibri" panose="020F0502020204030204" pitchFamily="34" charset="0"/>
              </a:rPr>
              <a:t>te</a:t>
            </a:r>
            <a:r>
              <a:rPr lang="en-US" altLang="nl-BE" sz="1600" dirty="0">
                <a:latin typeface="Calibri" panose="020F0502020204030204" pitchFamily="34" charset="0"/>
              </a:rPr>
              <a:t> </a:t>
            </a:r>
            <a:r>
              <a:rPr lang="en-US" altLang="nl-BE" sz="1600" dirty="0" err="1">
                <a:latin typeface="Calibri" panose="020F0502020204030204" pitchFamily="34" charset="0"/>
              </a:rPr>
              <a:t>trekken</a:t>
            </a:r>
            <a:endParaRPr lang="en-US" altLang="nl-BE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sz="1600" dirty="0">
                <a:latin typeface="Calibri" panose="020F0502020204030204" pitchFamily="34" charset="0"/>
              </a:rPr>
              <a:t>Cellular adherence: </a:t>
            </a:r>
            <a:r>
              <a:rPr lang="en-US" altLang="nl-BE" sz="1600" dirty="0" err="1">
                <a:latin typeface="Calibri" panose="020F0502020204030204" pitchFamily="34" charset="0"/>
              </a:rPr>
              <a:t>cellen</a:t>
            </a:r>
            <a:r>
              <a:rPr lang="en-US" altLang="nl-BE" sz="1600" dirty="0">
                <a:latin typeface="Calibri" panose="020F0502020204030204" pitchFamily="34" charset="0"/>
              </a:rPr>
              <a:t> </a:t>
            </a:r>
            <a:r>
              <a:rPr lang="en-US" altLang="nl-BE" sz="1600" dirty="0" err="1">
                <a:latin typeface="Calibri" panose="020F0502020204030204" pitchFamily="34" charset="0"/>
              </a:rPr>
              <a:t>bewegen</a:t>
            </a:r>
            <a:r>
              <a:rPr lang="en-US" altLang="nl-BE" sz="1600" dirty="0">
                <a:latin typeface="Calibri" panose="020F0502020204030204" pitchFamily="34" charset="0"/>
              </a:rPr>
              <a:t> constant in de </a:t>
            </a:r>
            <a:r>
              <a:rPr lang="en-US" altLang="nl-BE" sz="1600" dirty="0" err="1">
                <a:latin typeface="Calibri" panose="020F0502020204030204" pitchFamily="34" charset="0"/>
              </a:rPr>
              <a:t>bloedbbaan</a:t>
            </a:r>
            <a:endParaRPr lang="en-US" altLang="nl-BE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sz="1600" dirty="0">
                <a:latin typeface="Calibri" panose="020F0502020204030204" pitchFamily="34" charset="0"/>
              </a:rPr>
              <a:t>	</a:t>
            </a:r>
            <a:r>
              <a:rPr lang="en-US" altLang="nl-BE" sz="1600" dirty="0" err="1">
                <a:latin typeface="Calibri" panose="020F0502020204030204" pitchFamily="34" charset="0"/>
              </a:rPr>
              <a:t>adhesiemolecules</a:t>
            </a:r>
            <a:endParaRPr lang="en-US" altLang="nl-BE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sz="1600" dirty="0">
                <a:latin typeface="Calibri" panose="020F0502020204030204" pitchFamily="34" charset="0"/>
              </a:rPr>
              <a:t>Cellular migration: over </a:t>
            </a:r>
            <a:r>
              <a:rPr lang="en-US" altLang="nl-BE" sz="1600" dirty="0" err="1">
                <a:latin typeface="Calibri" panose="020F0502020204030204" pitchFamily="34" charset="0"/>
              </a:rPr>
              <a:t>endotheliale</a:t>
            </a:r>
            <a:r>
              <a:rPr lang="en-US" altLang="nl-BE" sz="1600" dirty="0">
                <a:latin typeface="Calibri" panose="020F0502020204030204" pitchFamily="34" charset="0"/>
              </a:rPr>
              <a:t> </a:t>
            </a:r>
            <a:r>
              <a:rPr lang="en-US" altLang="nl-BE" sz="1600" dirty="0" err="1">
                <a:latin typeface="Calibri" panose="020F0502020204030204" pitchFamily="34" charset="0"/>
              </a:rPr>
              <a:t>barriere</a:t>
            </a:r>
            <a:r>
              <a:rPr lang="en-US" altLang="nl-BE" sz="1600" dirty="0">
                <a:latin typeface="Calibri" panose="020F0502020204030204" pitchFamily="34" charset="0"/>
              </a:rPr>
              <a:t> </a:t>
            </a:r>
            <a:r>
              <a:rPr lang="en-US" altLang="nl-BE" sz="1600" dirty="0" err="1">
                <a:latin typeface="Calibri" panose="020F0502020204030204" pitchFamily="34" charset="0"/>
              </a:rPr>
              <a:t>bewegen</a:t>
            </a:r>
            <a:endParaRPr lang="nl-NL" altLang="nl-BE" sz="1600" dirty="0">
              <a:latin typeface="Calibri" panose="020F0502020204030204" pitchFamily="34" charset="0"/>
            </a:endParaRPr>
          </a:p>
        </p:txBody>
      </p:sp>
      <p:sp>
        <p:nvSpPr>
          <p:cNvPr id="16896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4AB96B04-797B-4706-9B63-E6D33982B63C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95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29E77-A25B-4458-B9E9-C3180BBE5033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36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Polymorphonucleiren: eigenlijk granulogyten, vaak bedoeld mer de neutrofielen ermee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Platelets: bloeding, structural basis herstel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Mast cel degranulatie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A17728A-B7B4-48C3-AE90-18955079E9D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78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29E77-A25B-4458-B9E9-C3180BBE5033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37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1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101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Polymorphonucleiren: eigenlijk granulogyten, vaak bedoeld mer de neutrofielen ermee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Platelets: bloeding, structural basis herstel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Mast cel degranulatie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101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A17728A-B7B4-48C3-AE90-18955079E9D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8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96B4BB-7F63-4B4E-B1E0-841588BDF230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6675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9295BAD-790C-4698-8145-A682AD23E0B0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 cap="flat"/>
        </p:spPr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Inflammatie bij elk type van schade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Noodzakelijk voor herstel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Acuut: verwacht op injury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Chronisch: bij aanhoudende schade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Aan bord schrijven: types bloedcellen (hebben ze dit reeds gezien ?)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RBC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WBC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granulocyten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	neutrofielen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	eosinofielen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	basofielen-mastcellen (residence)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monocyten-macrofagen –dendritische cellen (residence)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lymfocyten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	B,Tn natural killer cellen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Megakaryocyt-) THR</a:t>
            </a:r>
          </a:p>
          <a:p>
            <a:pPr eaLnBrk="1" hangingPunct="1"/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67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36B3A1-E3A2-40EB-92E4-E2D69B7E8C0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38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3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306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Color Dolor </a:t>
            </a:r>
            <a:r>
              <a:rPr lang="en-US" altLang="zh-CN" dirty="0" err="1">
                <a:latin typeface="Calibri" panose="020F0502020204030204" pitchFamily="34" charset="0"/>
              </a:rPr>
              <a:t>Rubor</a:t>
            </a:r>
            <a:r>
              <a:rPr lang="en-US" altLang="zh-CN" dirty="0">
                <a:latin typeface="Calibri" panose="020F0502020204030204" pitchFamily="34" charset="0"/>
              </a:rPr>
              <a:t> Tumor + </a:t>
            </a:r>
            <a:r>
              <a:rPr lang="en-US" altLang="zh-CN" dirty="0" err="1">
                <a:latin typeface="Calibri" panose="020F0502020204030204" pitchFamily="34" charset="0"/>
              </a:rPr>
              <a:t>functie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verlies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5. What does an elevation in leukocytes or CRP tell you about the location of the acute and chronic inflammation?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These laboratory values do not indicate location. These are nonspecific tests of inflammation or infection (leukocytes).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Koorts</a:t>
            </a:r>
            <a:r>
              <a:rPr lang="en-US" altLang="zh-CN" dirty="0">
                <a:latin typeface="Calibri" panose="020F0502020204030204" pitchFamily="34" charset="0"/>
              </a:rPr>
              <a:t> = </a:t>
            </a:r>
            <a:r>
              <a:rPr lang="en-US" altLang="zh-CN" dirty="0" err="1">
                <a:latin typeface="Calibri" panose="020F0502020204030204" pitchFamily="34" charset="0"/>
              </a:rPr>
              <a:t>inflammatoire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mediatoren</a:t>
            </a:r>
            <a:r>
              <a:rPr lang="en-US" altLang="zh-CN" dirty="0">
                <a:latin typeface="Calibri" panose="020F0502020204030204" pitchFamily="34" charset="0"/>
              </a:rPr>
              <a:t> op de hypothalamus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Plasma proteins= acute faze </a:t>
            </a:r>
            <a:r>
              <a:rPr lang="en-US" altLang="zh-CN" dirty="0" err="1">
                <a:latin typeface="Calibri" panose="020F0502020204030204" pitchFamily="34" charset="0"/>
              </a:rPr>
              <a:t>eiwitten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Zoals</a:t>
            </a:r>
            <a:r>
              <a:rPr lang="en-US" altLang="zh-CN" dirty="0">
                <a:latin typeface="Calibri" panose="020F0502020204030204" pitchFamily="34" charset="0"/>
              </a:rPr>
              <a:t> C reactive protein</a:t>
            </a:r>
          </a:p>
        </p:txBody>
      </p:sp>
      <p:sp>
        <p:nvSpPr>
          <p:cNvPr id="17306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5121C68-E73F-4016-8464-B5A9F9448C24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11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36B3A1-E3A2-40EB-92E4-E2D69B7E8C0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39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3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306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Color Dolor </a:t>
            </a:r>
            <a:r>
              <a:rPr lang="en-US" altLang="zh-CN" dirty="0" err="1">
                <a:latin typeface="Calibri" panose="020F0502020204030204" pitchFamily="34" charset="0"/>
              </a:rPr>
              <a:t>Rubor</a:t>
            </a:r>
            <a:r>
              <a:rPr lang="en-US" altLang="zh-CN" dirty="0">
                <a:latin typeface="Calibri" panose="020F0502020204030204" pitchFamily="34" charset="0"/>
              </a:rPr>
              <a:t> Tumor + </a:t>
            </a:r>
            <a:r>
              <a:rPr lang="en-US" altLang="zh-CN" dirty="0" err="1">
                <a:latin typeface="Calibri" panose="020F0502020204030204" pitchFamily="34" charset="0"/>
              </a:rPr>
              <a:t>functie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verlies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5. What does an elevation in leukocytes or CRP tell you about the location of the acute and chronic inflammation?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These laboratory values do not indicate location. These are nonspecific tests of inflammation or infection (leukocytes).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Koorts</a:t>
            </a:r>
            <a:r>
              <a:rPr lang="en-US" altLang="zh-CN" dirty="0">
                <a:latin typeface="Calibri" panose="020F0502020204030204" pitchFamily="34" charset="0"/>
              </a:rPr>
              <a:t> = </a:t>
            </a:r>
            <a:r>
              <a:rPr lang="en-US" altLang="zh-CN" dirty="0" err="1">
                <a:latin typeface="Calibri" panose="020F0502020204030204" pitchFamily="34" charset="0"/>
              </a:rPr>
              <a:t>inflammatoire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mediatoren</a:t>
            </a:r>
            <a:r>
              <a:rPr lang="en-US" altLang="zh-CN" dirty="0">
                <a:latin typeface="Calibri" panose="020F0502020204030204" pitchFamily="34" charset="0"/>
              </a:rPr>
              <a:t> op de hypothalamus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Plasma proteins= acute faze </a:t>
            </a:r>
            <a:r>
              <a:rPr lang="en-US" altLang="zh-CN" dirty="0" err="1">
                <a:latin typeface="Calibri" panose="020F0502020204030204" pitchFamily="34" charset="0"/>
              </a:rPr>
              <a:t>eiwitten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Zoals</a:t>
            </a:r>
            <a:r>
              <a:rPr lang="en-US" altLang="zh-CN" dirty="0">
                <a:latin typeface="Calibri" panose="020F0502020204030204" pitchFamily="34" charset="0"/>
              </a:rPr>
              <a:t> C reactive protein</a:t>
            </a:r>
          </a:p>
        </p:txBody>
      </p:sp>
      <p:sp>
        <p:nvSpPr>
          <p:cNvPr id="17306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5121C68-E73F-4016-8464-B5A9F9448C24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86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36B3A1-E3A2-40EB-92E4-E2D69B7E8C0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3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306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Color Dolor </a:t>
            </a:r>
            <a:r>
              <a:rPr lang="en-US" altLang="zh-CN" dirty="0" err="1">
                <a:latin typeface="Calibri" panose="020F0502020204030204" pitchFamily="34" charset="0"/>
              </a:rPr>
              <a:t>Rubor</a:t>
            </a:r>
            <a:r>
              <a:rPr lang="en-US" altLang="zh-CN" dirty="0">
                <a:latin typeface="Calibri" panose="020F0502020204030204" pitchFamily="34" charset="0"/>
              </a:rPr>
              <a:t> Tumor + </a:t>
            </a:r>
            <a:r>
              <a:rPr lang="en-US" altLang="zh-CN" dirty="0" err="1">
                <a:latin typeface="Calibri" panose="020F0502020204030204" pitchFamily="34" charset="0"/>
              </a:rPr>
              <a:t>functie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verlies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5. What does an elevation in leukocytes or CRP tell you about the location of the acute and chronic inflammation?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These laboratory values do not indicate location. These are nonspecific tests of inflammation or infection (leukocytes).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Koorts</a:t>
            </a:r>
            <a:r>
              <a:rPr lang="en-US" altLang="zh-CN" dirty="0">
                <a:latin typeface="Calibri" panose="020F0502020204030204" pitchFamily="34" charset="0"/>
              </a:rPr>
              <a:t> = </a:t>
            </a:r>
            <a:r>
              <a:rPr lang="en-US" altLang="zh-CN" dirty="0" err="1">
                <a:latin typeface="Calibri" panose="020F0502020204030204" pitchFamily="34" charset="0"/>
              </a:rPr>
              <a:t>inflammatoire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mediatoren</a:t>
            </a:r>
            <a:r>
              <a:rPr lang="en-US" altLang="zh-CN" dirty="0">
                <a:latin typeface="Calibri" panose="020F0502020204030204" pitchFamily="34" charset="0"/>
              </a:rPr>
              <a:t> op de hypothalamus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Plasma proteins= acute faze </a:t>
            </a:r>
            <a:r>
              <a:rPr lang="en-US" altLang="zh-CN" dirty="0" err="1">
                <a:latin typeface="Calibri" panose="020F0502020204030204" pitchFamily="34" charset="0"/>
              </a:rPr>
              <a:t>eiwitten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Zoals</a:t>
            </a:r>
            <a:r>
              <a:rPr lang="en-US" altLang="zh-CN" dirty="0">
                <a:latin typeface="Calibri" panose="020F0502020204030204" pitchFamily="34" charset="0"/>
              </a:rPr>
              <a:t> C reactive protein</a:t>
            </a:r>
          </a:p>
        </p:txBody>
      </p:sp>
      <p:sp>
        <p:nvSpPr>
          <p:cNvPr id="17306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5121C68-E73F-4016-8464-B5A9F9448C24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28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DC6708-E518-4598-B7A7-2B5CCC2189ED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41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5107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75ABA267-193B-441C-ABA6-C9C3F5E4507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 cap="flat"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Aute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Ook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schade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aan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gezond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omliggend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weefsel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Medicatie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blokkeren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inflammatoire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mediatoren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bvb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aspirine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onder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andere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remt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prostaglandine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productie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Non-</a:t>
            </a:r>
            <a:r>
              <a:rPr lang="en-US" altLang="zh-CN" dirty="0" err="1">
                <a:latin typeface="Calibri" panose="020F0502020204030204" pitchFamily="34" charset="0"/>
              </a:rPr>
              <a:t>pharmacologisch</a:t>
            </a:r>
            <a:r>
              <a:rPr lang="en-US" altLang="zh-CN" dirty="0">
                <a:latin typeface="Calibri" panose="020F0502020204030204" pitchFamily="34" charset="0"/>
              </a:rPr>
              <a:t>: rest, ice, compression, elevation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6. The RICE (rest, ice, compression, elevation) protocol is employed frequently in acute injury to minimize the effects of inflammation. How does each of these components reduce inflammation?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Rest -  decreases blood flow by limiting the impact of muscle compression and gravity on the movement of blood through the vessels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Ice - vasoconstricts vessels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Compression - decreases blood flow and edema formation in the affected area by producing counter-pressure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Elevation -  decreases blood flow to the area by limiting the impact of gravity on the movement of blood through the vessels.</a:t>
            </a:r>
            <a:r>
              <a:rPr lang="nl-NL" altLang="zh-CN" dirty="0">
                <a:latin typeface="Calibri" panose="020F0502020204030204" pitchFamily="34" charset="0"/>
              </a:rPr>
              <a:t> 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84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DC6708-E518-4598-B7A7-2B5CCC2189ED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42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5107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75ABA267-193B-441C-ABA6-C9C3F5E4507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 cap="flat"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Aute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Ook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schade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aan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gezond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omliggend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weefsel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Medicatie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blokkeren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inflammatoire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mediatoren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bvb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aspirine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onder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andere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remt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prostaglandine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productie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Non-</a:t>
            </a:r>
            <a:r>
              <a:rPr lang="en-US" altLang="zh-CN" dirty="0" err="1">
                <a:latin typeface="Calibri" panose="020F0502020204030204" pitchFamily="34" charset="0"/>
              </a:rPr>
              <a:t>pharmacologisch</a:t>
            </a:r>
            <a:r>
              <a:rPr lang="en-US" altLang="zh-CN" dirty="0">
                <a:latin typeface="Calibri" panose="020F0502020204030204" pitchFamily="34" charset="0"/>
              </a:rPr>
              <a:t>: rest, ice, compression, elevation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6. The RICE (rest, ice, compression, elevation) protocol is employed frequently in acute injury to minimize the effects of inflammation. How does each of these components reduce inflammation?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Rest -  decreases blood flow by limiting the impact of muscle compression and gravity on the movement of blood through the vessels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Ice - vasoconstricts vessels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Compression - decreases blood flow and edema formation in the affected area by producing counter-pressure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Elevation -  decreases blood flow to the area by limiting the impact of gravity on the movement of blood through the vessels.</a:t>
            </a:r>
            <a:r>
              <a:rPr lang="nl-NL" altLang="zh-CN" dirty="0">
                <a:latin typeface="Calibri" panose="020F0502020204030204" pitchFamily="34" charset="0"/>
              </a:rPr>
              <a:t> 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70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8EB84B-D66E-46AD-8F28-F7A4CF92746C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45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9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920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Tissue injury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Plasma proteine systemen: worden niet besproken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Dan productie en vrijstelling van inflammatoire mediatoren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Vb mast cellen = subtype van witte bloedcellen, stelt oa histamine vrij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Daarnaast ook uit andere celtypes zogenaamde cytokines vrijgesteld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Een subtype daarvan zijn de chemokines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Links vasculaire respons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-vasodilatatie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Toegenomen capillaire permeabiliteit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Waardoor symptomen</a:t>
            </a:r>
          </a:p>
          <a:p>
            <a:pPr eaLnBrk="1" hangingPunct="1">
              <a:buFontTx/>
              <a:buChar char="-"/>
            </a:pPr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Rechts cellulaire respons</a:t>
            </a:r>
          </a:p>
          <a:p>
            <a:pPr eaLnBrk="1" hangingPunct="1"/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920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216B21B-F237-4189-BD3B-0EBB06771A5E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129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90C9BB-E3B9-4C8D-A201-BCF40E139851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46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7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715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Oorzaken: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 Aanhoudende schade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 Persisterende infectie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 Auto-immuniteit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715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BC9043E-B869-4FAB-AE7C-01A3E8231EDA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124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90C9BB-E3B9-4C8D-A201-BCF40E139851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47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7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715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Oorzaken: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 Aanhoudende schade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 Persisterende infectie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 Auto-immuniteit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715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BC9043E-B869-4FAB-AE7C-01A3E8231EDA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154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90C9BB-E3B9-4C8D-A201-BCF40E139851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48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7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7715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Oorzaken: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 Aanhoudende schade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 Persisterende infectie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 Auto-immuniteit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7715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BC9043E-B869-4FAB-AE7C-01A3E8231EDA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259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21A32-1015-4FDD-9AE1-FB6A110322E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49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5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85348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</p:txBody>
      </p:sp>
      <p:sp>
        <p:nvSpPr>
          <p:cNvPr id="185349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FDADEBE-BCA6-40F4-83D8-53806049618D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2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53A7E-2D4A-4950-B36B-1DF07D626F4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96210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F6FFFF-BE81-4F80-8C1D-3E2F851B6122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Functie synoviale gewrichten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Bvb knie, pols, handen, voeten, vingers en tenen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Erg mobiel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synoviale membraan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synoviale cellen kunnen snel regeneren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Synoviaal vocht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925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D6DF7E-18B2-4EDB-8B57-1482658BFF40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51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8944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Exact cause of RA unknown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Combinatie van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Genetische factoren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Immune triggering event: bvb virale infectie; vaak difficult to pinpoint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Autoimmuniteit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Immuuncomplexen gevormd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bepaalde AL gezien als vreemde antigenen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vorming antilichamen tegen eigen antilichamen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waardoor immuuncomplexen 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die neerslaan in synoviale membraan 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en complement activatie uitlokken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waardoor chronische inflammatie synoviale membraan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Synoviale membraan vertoont uiteindelijk hyperplasie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Met pannus vorming 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Waardoor kraakbeen en bot destructie</a:t>
            </a:r>
          </a:p>
          <a:p>
            <a:pPr marL="742950" lvl="1" indent="-28575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742950" lvl="1" indent="-285750" eaLnBrk="1" hangingPunct="1"/>
            <a:r>
              <a:rPr lang="en-US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Chronic inflammation and exuberant proliferation of the synovium leads to formation of pannus and destruction of cartilage, bone, tendons, ligaments, and blood vessels.</a:t>
            </a:r>
            <a:r>
              <a:rPr lang="en-US" u="none" strike="noStrike" baseline="30000" dirty="0">
                <a:solidFill>
                  <a:srgbClr val="795CB2"/>
                </a:solidFill>
                <a:effectLst/>
                <a:latin typeface="Calibri" panose="020F0502020204030204" pitchFamily="34" charset="0"/>
                <a:hlinkClick r:id="rId3"/>
              </a:rPr>
              <a:t>[2]</a:t>
            </a:r>
            <a:r>
              <a:rPr lang="en-US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 Pannus tissue is composed of aggressive macrophage- and fibroblast-like mesenchymal cells, macrophage-like cells and other inflammatory cells that release collagenolytic enzymes.</a:t>
            </a:r>
            <a:endParaRPr lang="nl-BE" altLang="nl-BE" dirty="0">
              <a:latin typeface="Calibri" panose="020F0502020204030204" pitchFamily="34" charset="0"/>
            </a:endParaRPr>
          </a:p>
          <a:p>
            <a:pPr marL="742950" lvl="1" indent="-28575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Reactief littekenvorming: fibrose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En door combinatie van tal van factoren vervorming gewrichten</a:t>
            </a:r>
          </a:p>
          <a:p>
            <a:pPr eaLnBrk="1" hangingPunct="1">
              <a:buFontTx/>
              <a:buChar char="-"/>
            </a:pP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8944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41ED7B0-BC7A-4D48-B8CC-93DBC6DD5892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233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D6DF7E-18B2-4EDB-8B57-1482658BFF40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52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8944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Exact cause of RA unknown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Combinatie van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Genetische factoren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Immune triggering event: bvb virale infectie; vaak difficult to pinpoint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Autoimmuniteit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Immuuncomplexen gevormd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bepaalde AL gezien als vreemde antigenen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vorming antilichamen tegen eigen antilichamen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waardoor immuuncomplexen 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die neerslaan in synoviale membraan 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en complement activatie uitlokken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waardoor chronische inflammatie synoviale membraan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Synoviale membraan vertoont uiteindelijk hyperplasie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Met pannus vorming 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Waardoor kraakbeen en bot destructie</a:t>
            </a:r>
          </a:p>
          <a:p>
            <a:pPr marL="742950" lvl="1" indent="-28575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742950" lvl="1" indent="-285750" eaLnBrk="1" hangingPunct="1"/>
            <a:r>
              <a:rPr lang="en-US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Chronic inflammation and exuberant proliferation of the synovium leads to formation of pannus and destruction of cartilage, bone, tendons, ligaments, and blood vessels.</a:t>
            </a:r>
            <a:r>
              <a:rPr lang="en-US" u="none" strike="noStrike" baseline="30000" dirty="0">
                <a:solidFill>
                  <a:srgbClr val="795CB2"/>
                </a:solidFill>
                <a:effectLst/>
                <a:latin typeface="Calibri" panose="020F0502020204030204" pitchFamily="34" charset="0"/>
                <a:hlinkClick r:id="rId3"/>
              </a:rPr>
              <a:t>[2]</a:t>
            </a:r>
            <a:r>
              <a:rPr lang="en-US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 Pannus tissue is composed of aggressive macrophage- and fibroblast-like mesenchymal cells, macrophage-like cells and other inflammatory cells that release collagenolytic enzymes.</a:t>
            </a:r>
            <a:endParaRPr lang="nl-BE" altLang="nl-BE" dirty="0">
              <a:latin typeface="Calibri" panose="020F0502020204030204" pitchFamily="34" charset="0"/>
            </a:endParaRPr>
          </a:p>
          <a:p>
            <a:pPr marL="742950" lvl="1" indent="-28575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Reactief littekenvorming: fibrose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En door combinatie van tal van factoren vervorming gewrichten</a:t>
            </a:r>
          </a:p>
          <a:p>
            <a:pPr eaLnBrk="1" hangingPunct="1">
              <a:buFontTx/>
              <a:buChar char="-"/>
            </a:pP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8944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41ED7B0-BC7A-4D48-B8CC-93DBC6DD5892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161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39E3F7-4499-47FB-8159-E1EFF0714FC2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53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Pannus = granulatieweefsel vanuit synovium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Oa hyperplasie synoviale cellen en inflammatoire cellen en nieuwgevormde bloedvaten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Veroorzaakt schade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Erosie kraakbeen en bot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986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D6DF7E-18B2-4EDB-8B57-1482658BFF40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54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8944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Exact cause of RA unknown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Combinatie van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Genetische factoren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Immune triggering event: bvb virale infectie; vaak difficult to pinpoint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Autoimmuniteit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Immuuncomplexen gevormd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bepaalde AL gezien als vreemde antigenen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vorming antilichamen tegen eigen antilichamen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waardoor immuuncomplexen 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die neerslaan in synoviale membraan 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en complement activatie uitlokken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			waardoor chronische inflammatie synoviale membraan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Synoviale membraan vertoont uiteindelijk hyperplasie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Met pannus vorming 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Waardoor kraakbeen en bot destructie</a:t>
            </a:r>
          </a:p>
          <a:p>
            <a:pPr marL="742950" lvl="1" indent="-28575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742950" lvl="1" indent="-285750" eaLnBrk="1" hangingPunct="1"/>
            <a:r>
              <a:rPr lang="en-US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Chronic inflammation and exuberant proliferation of the synovium leads to formation of pannus and destruction of cartilage, bone, tendons, ligaments, and blood vessels.</a:t>
            </a:r>
            <a:r>
              <a:rPr lang="en-US" u="none" strike="noStrike" baseline="30000" dirty="0">
                <a:solidFill>
                  <a:srgbClr val="795CB2"/>
                </a:solidFill>
                <a:effectLst/>
                <a:latin typeface="Calibri" panose="020F0502020204030204" pitchFamily="34" charset="0"/>
                <a:hlinkClick r:id="rId3"/>
              </a:rPr>
              <a:t>[2]</a:t>
            </a:r>
            <a:r>
              <a:rPr lang="en-US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 Pannus tissue is composed of aggressive macrophage- and fibroblast-like mesenchymal cells, macrophage-like cells and other inflammatory cells that release collagenolytic enzymes.</a:t>
            </a:r>
            <a:endParaRPr lang="nl-BE" altLang="nl-BE" dirty="0">
              <a:latin typeface="Calibri" panose="020F0502020204030204" pitchFamily="34" charset="0"/>
            </a:endParaRPr>
          </a:p>
          <a:p>
            <a:pPr marL="742950" lvl="1" indent="-28575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Reactief littekenvorming: fibrose</a:t>
            </a:r>
          </a:p>
          <a:p>
            <a:pPr marL="742950" lvl="1" indent="-285750" eaLnBrk="1" hangingPunct="1"/>
            <a:r>
              <a:rPr lang="nl-BE" altLang="nl-BE" dirty="0">
                <a:latin typeface="Calibri" panose="020F0502020204030204" pitchFamily="34" charset="0"/>
              </a:rPr>
              <a:t>En door combinatie van tal van factoren vervorming gewrichten</a:t>
            </a:r>
          </a:p>
          <a:p>
            <a:pPr eaLnBrk="1" hangingPunct="1">
              <a:buFontTx/>
              <a:buChar char="-"/>
            </a:pP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8944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41ED7B0-BC7A-4D48-B8CC-93DBC6DD5892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828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42A70-BA7E-4B16-94A0-7BF41E6A3DF8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55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5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95588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Deviation en coup de vent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95589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F9E8671-66BC-4CA1-8861-2CE60116CFEC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761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3464BA-C848-45FA-9A57-B98ACA03009E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56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7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9763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marL="742950" lvl="1" indent="-285750" eaLnBrk="1" hangingPunct="1">
              <a:lnSpc>
                <a:spcPct val="80000"/>
              </a:lnSpc>
            </a:pPr>
            <a:r>
              <a:rPr lang="en-US" altLang="nl-BE" sz="1000" dirty="0" err="1">
                <a:latin typeface="Calibri" panose="020F0502020204030204" pitchFamily="34" charset="0"/>
              </a:rPr>
              <a:t>Reuma</a:t>
            </a:r>
            <a:r>
              <a:rPr lang="en-US" altLang="nl-BE" sz="1000" dirty="0">
                <a:latin typeface="Calibri" panose="020F0502020204030204" pitchFamily="34" charset="0"/>
              </a:rPr>
              <a:t> factor: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nl-BE" sz="1000" dirty="0">
                <a:latin typeface="Calibri" panose="020F0502020204030204" pitchFamily="34" charset="0"/>
              </a:rPr>
              <a:t>= auto </a:t>
            </a:r>
            <a:r>
              <a:rPr lang="en-US" altLang="nl-BE" sz="1000" dirty="0" err="1">
                <a:latin typeface="Calibri" panose="020F0502020204030204" pitchFamily="34" charset="0"/>
              </a:rPr>
              <a:t>antilichaam</a:t>
            </a:r>
            <a:endParaRPr lang="en-US" altLang="nl-BE" sz="1000" dirty="0">
              <a:latin typeface="Calibri" panose="020F0502020204030204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nl-BE" sz="1000" dirty="0">
                <a:latin typeface="Calibri" panose="020F0502020204030204" pitchFamily="34" charset="0"/>
              </a:rPr>
              <a:t> sensitivity/specificity </a:t>
            </a:r>
            <a:r>
              <a:rPr lang="en-US" altLang="nl-BE" sz="1000" dirty="0" err="1">
                <a:latin typeface="Calibri" panose="020F0502020204030204" pitchFamily="34" charset="0"/>
              </a:rPr>
              <a:t>geen</a:t>
            </a:r>
            <a:r>
              <a:rPr lang="en-US" altLang="nl-BE" sz="1000" dirty="0">
                <a:latin typeface="Calibri" panose="020F0502020204030204" pitchFamily="34" charset="0"/>
              </a:rPr>
              <a:t> 100 %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nl-BE" sz="1000" dirty="0" err="1">
                <a:latin typeface="Calibri" panose="020F0502020204030204" pitchFamily="34" charset="0"/>
              </a:rPr>
              <a:t>Dwz</a:t>
            </a:r>
            <a:r>
              <a:rPr lang="en-US" altLang="nl-BE" sz="1000" dirty="0">
                <a:latin typeface="Calibri" panose="020F0502020204030204" pitchFamily="34" charset="0"/>
              </a:rPr>
              <a:t> </a:t>
            </a:r>
            <a:r>
              <a:rPr lang="en-US" altLang="nl-BE" sz="1000" dirty="0" err="1">
                <a:latin typeface="Calibri" panose="020F0502020204030204" pitchFamily="34" charset="0"/>
              </a:rPr>
              <a:t>niet</a:t>
            </a:r>
            <a:r>
              <a:rPr lang="en-US" altLang="nl-BE" sz="1000" dirty="0">
                <a:latin typeface="Calibri" panose="020F0502020204030204" pitchFamily="34" charset="0"/>
              </a:rPr>
              <a:t> </a:t>
            </a:r>
            <a:r>
              <a:rPr lang="en-US" altLang="nl-BE" sz="1000" dirty="0" err="1">
                <a:latin typeface="Calibri" panose="020F0502020204030204" pitchFamily="34" charset="0"/>
              </a:rPr>
              <a:t>bij</a:t>
            </a:r>
            <a:r>
              <a:rPr lang="en-US" altLang="nl-BE" sz="1000" dirty="0">
                <a:latin typeface="Calibri" panose="020F0502020204030204" pitchFamily="34" charset="0"/>
              </a:rPr>
              <a:t> </a:t>
            </a:r>
            <a:r>
              <a:rPr lang="en-US" altLang="nl-BE" sz="1000" dirty="0" err="1">
                <a:latin typeface="Calibri" panose="020F0502020204030204" pitchFamily="34" charset="0"/>
              </a:rPr>
              <a:t>elke</a:t>
            </a:r>
            <a:r>
              <a:rPr lang="en-US" altLang="nl-BE" sz="1000" dirty="0">
                <a:latin typeface="Calibri" panose="020F0502020204030204" pitchFamily="34" charset="0"/>
              </a:rPr>
              <a:t> patient met RA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nl-BE" sz="1000" dirty="0" err="1">
                <a:latin typeface="Calibri" panose="020F0502020204030204" pitchFamily="34" charset="0"/>
              </a:rPr>
              <a:t>Ook</a:t>
            </a:r>
            <a:r>
              <a:rPr lang="en-US" altLang="nl-BE" sz="1000" dirty="0">
                <a:latin typeface="Calibri" panose="020F0502020204030204" pitchFamily="34" charset="0"/>
              </a:rPr>
              <a:t> </a:t>
            </a:r>
            <a:r>
              <a:rPr lang="en-US" altLang="nl-BE" sz="1000" dirty="0" err="1">
                <a:latin typeface="Calibri" panose="020F0502020204030204" pitchFamily="34" charset="0"/>
              </a:rPr>
              <a:t>bij</a:t>
            </a:r>
            <a:r>
              <a:rPr lang="en-US" altLang="nl-BE" sz="1000" dirty="0">
                <a:latin typeface="Calibri" panose="020F0502020204030204" pitchFamily="34" charset="0"/>
              </a:rPr>
              <a:t> </a:t>
            </a:r>
            <a:r>
              <a:rPr lang="en-US" altLang="nl-BE" sz="1000" dirty="0" err="1">
                <a:latin typeface="Calibri" panose="020F0502020204030204" pitchFamily="34" charset="0"/>
              </a:rPr>
              <a:t>andere</a:t>
            </a:r>
            <a:r>
              <a:rPr lang="en-US" altLang="nl-BE" sz="1000" dirty="0">
                <a:latin typeface="Calibri" panose="020F0502020204030204" pitchFamily="34" charset="0"/>
              </a:rPr>
              <a:t> </a:t>
            </a:r>
            <a:r>
              <a:rPr lang="en-US" altLang="nl-BE" sz="1000" dirty="0" err="1">
                <a:latin typeface="Calibri" panose="020F0502020204030204" pitchFamily="34" charset="0"/>
              </a:rPr>
              <a:t>aandoeningen</a:t>
            </a:r>
            <a:r>
              <a:rPr lang="en-US" altLang="nl-BE" sz="1000" dirty="0">
                <a:latin typeface="Calibri" panose="020F0502020204030204" pitchFamily="34" charset="0"/>
              </a:rPr>
              <a:t> dan RA</a:t>
            </a:r>
          </a:p>
          <a:p>
            <a:pPr marL="742950" lvl="1" indent="-285750" eaLnBrk="1" hangingPunct="1">
              <a:lnSpc>
                <a:spcPct val="80000"/>
              </a:lnSpc>
            </a:pPr>
            <a:endParaRPr lang="nl-BE" altLang="nl-BE" sz="1000" dirty="0">
              <a:latin typeface="Calibri" panose="020F0502020204030204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</a:pPr>
            <a:r>
              <a:rPr lang="nl-BE" altLang="nl-BE" sz="1000" dirty="0">
                <a:latin typeface="Calibri" panose="020F0502020204030204" pitchFamily="34" charset="0"/>
              </a:rPr>
              <a:t>Opdracht: </a:t>
            </a:r>
          </a:p>
          <a:p>
            <a:pPr marL="742950" lvl="1" indent="-285750" eaLnBrk="1" hangingPunct="1">
              <a:lnSpc>
                <a:spcPct val="80000"/>
              </a:lnSpc>
              <a:buFontTx/>
              <a:buChar char="-"/>
            </a:pPr>
            <a:r>
              <a:rPr lang="nl-BE" altLang="nl-BE" sz="1000" dirty="0">
                <a:latin typeface="Calibri" panose="020F0502020204030204" pitchFamily="34" charset="0"/>
              </a:rPr>
              <a:t>gewijzigde criteria voor rheumatoide arthritis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nl-NL" altLang="nl-BE" sz="1000" dirty="0">
                <a:latin typeface="Calibri" panose="020F0502020204030204" pitchFamily="34" charset="0"/>
              </a:rPr>
              <a:t>	In 2010 </a:t>
            </a:r>
            <a:r>
              <a:rPr lang="nl-NL" altLang="nl-BE" sz="1000" dirty="0" err="1">
                <a:latin typeface="Calibri" panose="020F0502020204030204" pitchFamily="34" charset="0"/>
              </a:rPr>
              <a:t>the</a:t>
            </a:r>
            <a:r>
              <a:rPr lang="nl-NL" altLang="nl-BE" sz="1000" dirty="0">
                <a:latin typeface="Calibri" panose="020F0502020204030204" pitchFamily="34" charset="0"/>
              </a:rPr>
              <a:t> 2010 ACR / EULAR </a:t>
            </a:r>
            <a:r>
              <a:rPr lang="nl-NL" altLang="nl-BE" sz="1000" dirty="0" err="1">
                <a:latin typeface="Calibri" panose="020F0502020204030204" pitchFamily="34" charset="0"/>
              </a:rPr>
              <a:t>Rheumatoid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Arthritis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Classification</a:t>
            </a:r>
            <a:r>
              <a:rPr lang="nl-NL" altLang="nl-BE" sz="1000" dirty="0">
                <a:latin typeface="Calibri" panose="020F0502020204030204" pitchFamily="34" charset="0"/>
              </a:rPr>
              <a:t> Criteria </a:t>
            </a:r>
            <a:r>
              <a:rPr lang="nl-NL" altLang="nl-BE" sz="1000" dirty="0" err="1">
                <a:latin typeface="Calibri" panose="020F0502020204030204" pitchFamily="34" charset="0"/>
              </a:rPr>
              <a:t>were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introduced</a:t>
            </a:r>
            <a:r>
              <a:rPr lang="nl-NL" altLang="nl-BE" sz="1000" dirty="0">
                <a:latin typeface="Calibri" panose="020F0502020204030204" pitchFamily="34" charset="0"/>
              </a:rPr>
              <a:t>.</a:t>
            </a:r>
            <a:r>
              <a:rPr lang="nl-NL" altLang="nl-BE" sz="1000" dirty="0">
                <a:latin typeface="Calibri" panose="020F0502020204030204" pitchFamily="34" charset="0"/>
                <a:hlinkClick r:id="" action="ppaction://noaction"/>
              </a:rPr>
              <a:t>[19]</a:t>
            </a:r>
            <a:r>
              <a:rPr lang="nl-NL" altLang="nl-BE" sz="1000" dirty="0">
                <a:latin typeface="Calibri" panose="020F0502020204030204" pitchFamily="34" charset="0"/>
              </a:rPr>
              <a:t> These new </a:t>
            </a:r>
            <a:r>
              <a:rPr lang="nl-NL" altLang="nl-BE" sz="1000" dirty="0" err="1">
                <a:latin typeface="Calibri" panose="020F0502020204030204" pitchFamily="34" charset="0"/>
              </a:rPr>
              <a:t>classification</a:t>
            </a:r>
            <a:r>
              <a:rPr lang="nl-NL" altLang="nl-BE" sz="1000" dirty="0">
                <a:latin typeface="Calibri" panose="020F0502020204030204" pitchFamily="34" charset="0"/>
              </a:rPr>
              <a:t> criteria overruled </a:t>
            </a:r>
            <a:r>
              <a:rPr lang="nl-NL" altLang="nl-BE" sz="1000" dirty="0" err="1">
                <a:latin typeface="Calibri" panose="020F0502020204030204" pitchFamily="34" charset="0"/>
              </a:rPr>
              <a:t>the</a:t>
            </a:r>
            <a:r>
              <a:rPr lang="nl-NL" altLang="nl-BE" sz="1000" dirty="0">
                <a:latin typeface="Calibri" panose="020F0502020204030204" pitchFamily="34" charset="0"/>
              </a:rPr>
              <a:t> "</a:t>
            </a:r>
            <a:r>
              <a:rPr lang="nl-NL" altLang="nl-BE" sz="1000" dirty="0" err="1">
                <a:latin typeface="Calibri" panose="020F0502020204030204" pitchFamily="34" charset="0"/>
              </a:rPr>
              <a:t>old</a:t>
            </a:r>
            <a:r>
              <a:rPr lang="nl-NL" altLang="nl-BE" sz="1000" dirty="0">
                <a:latin typeface="Calibri" panose="020F0502020204030204" pitchFamily="34" charset="0"/>
              </a:rPr>
              <a:t>" 	ACR criteria of 1987 </a:t>
            </a:r>
            <a:r>
              <a:rPr lang="nl-NL" altLang="nl-BE" sz="1000" dirty="0" err="1">
                <a:latin typeface="Calibri" panose="020F0502020204030204" pitchFamily="34" charset="0"/>
              </a:rPr>
              <a:t>and</a:t>
            </a:r>
            <a:r>
              <a:rPr lang="nl-NL" altLang="nl-BE" sz="1000" dirty="0">
                <a:latin typeface="Calibri" panose="020F0502020204030204" pitchFamily="34" charset="0"/>
              </a:rPr>
              <a:t> are </a:t>
            </a:r>
            <a:r>
              <a:rPr lang="nl-NL" altLang="nl-BE" sz="1000" dirty="0" err="1">
                <a:latin typeface="Calibri" panose="020F0502020204030204" pitchFamily="34" charset="0"/>
              </a:rPr>
              <a:t>adapted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for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early</a:t>
            </a:r>
            <a:r>
              <a:rPr lang="nl-NL" altLang="nl-BE" sz="1000" dirty="0">
                <a:latin typeface="Calibri" panose="020F0502020204030204" pitchFamily="34" charset="0"/>
              </a:rPr>
              <a:t> RA diagnosis. </a:t>
            </a:r>
            <a:endParaRPr lang="nl-BE" altLang="nl-BE" sz="1000" dirty="0">
              <a:latin typeface="Calibri" panose="020F0502020204030204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buFontTx/>
              <a:buChar char="-"/>
            </a:pPr>
            <a:r>
              <a:rPr lang="nl-BE" altLang="nl-BE" sz="1000" dirty="0">
                <a:latin typeface="Calibri" panose="020F0502020204030204" pitchFamily="34" charset="0"/>
              </a:rPr>
              <a:t>Andere auto-antilichamen dan reumafactor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nl-NL" altLang="nl-BE" sz="1000" dirty="0" err="1">
                <a:latin typeface="Calibri" panose="020F0502020204030204" pitchFamily="34" charset="0"/>
              </a:rPr>
              <a:t>Because</a:t>
            </a:r>
            <a:r>
              <a:rPr lang="nl-NL" altLang="nl-BE" sz="1000" dirty="0">
                <a:latin typeface="Calibri" panose="020F0502020204030204" pitchFamily="34" charset="0"/>
              </a:rPr>
              <a:t> of </a:t>
            </a:r>
            <a:r>
              <a:rPr lang="nl-NL" altLang="nl-BE" sz="1000" dirty="0" err="1">
                <a:latin typeface="Calibri" panose="020F0502020204030204" pitchFamily="34" charset="0"/>
              </a:rPr>
              <a:t>this</a:t>
            </a:r>
            <a:r>
              <a:rPr lang="nl-NL" altLang="nl-BE" sz="1000" dirty="0">
                <a:latin typeface="Calibri" panose="020F0502020204030204" pitchFamily="34" charset="0"/>
              </a:rPr>
              <a:t> low </a:t>
            </a:r>
            <a:r>
              <a:rPr lang="nl-NL" altLang="nl-BE" sz="1000" dirty="0">
                <a:latin typeface="Calibri" panose="020F0502020204030204" pitchFamily="34" charset="0"/>
                <a:hlinkClick r:id="rId3" tooltip="Specificity (tests)"/>
              </a:rPr>
              <a:t>specificity</a:t>
            </a:r>
            <a:r>
              <a:rPr lang="nl-NL" altLang="nl-BE" sz="1000" dirty="0">
                <a:latin typeface="Calibri" panose="020F0502020204030204" pitchFamily="34" charset="0"/>
              </a:rPr>
              <a:t>, new </a:t>
            </a:r>
            <a:r>
              <a:rPr lang="nl-NL" altLang="nl-BE" sz="1000" dirty="0" err="1">
                <a:latin typeface="Calibri" panose="020F0502020204030204" pitchFamily="34" charset="0"/>
              </a:rPr>
              <a:t>serological</a:t>
            </a:r>
            <a:r>
              <a:rPr lang="nl-NL" altLang="nl-BE" sz="1000" dirty="0">
                <a:latin typeface="Calibri" panose="020F0502020204030204" pitchFamily="34" charset="0"/>
              </a:rPr>
              <a:t> tests have been </a:t>
            </a:r>
            <a:r>
              <a:rPr lang="nl-NL" altLang="nl-BE" sz="1000" dirty="0" err="1">
                <a:latin typeface="Calibri" panose="020F0502020204030204" pitchFamily="34" charset="0"/>
              </a:rPr>
              <a:t>developed</a:t>
            </a:r>
            <a:r>
              <a:rPr lang="nl-NL" altLang="nl-BE" sz="1000" dirty="0">
                <a:latin typeface="Calibri" panose="020F0502020204030204" pitchFamily="34" charset="0"/>
              </a:rPr>
              <a:t>, </a:t>
            </a:r>
            <a:r>
              <a:rPr lang="nl-NL" altLang="nl-BE" sz="1000" dirty="0" err="1">
                <a:latin typeface="Calibri" panose="020F0502020204030204" pitchFamily="34" charset="0"/>
              </a:rPr>
              <a:t>which</a:t>
            </a:r>
            <a:r>
              <a:rPr lang="nl-NL" altLang="nl-BE" sz="1000" dirty="0">
                <a:latin typeface="Calibri" panose="020F0502020204030204" pitchFamily="34" charset="0"/>
              </a:rPr>
              <a:t> test </a:t>
            </a:r>
            <a:r>
              <a:rPr lang="nl-NL" altLang="nl-BE" sz="1000" dirty="0" err="1">
                <a:latin typeface="Calibri" panose="020F0502020204030204" pitchFamily="34" charset="0"/>
              </a:rPr>
              <a:t>for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the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presence</a:t>
            </a:r>
            <a:r>
              <a:rPr lang="nl-NL" altLang="nl-BE" sz="1000" dirty="0">
                <a:latin typeface="Calibri" panose="020F0502020204030204" pitchFamily="34" charset="0"/>
              </a:rPr>
              <a:t> of </a:t>
            </a:r>
            <a:r>
              <a:rPr lang="nl-NL" altLang="nl-BE" sz="1000" dirty="0" err="1">
                <a:latin typeface="Calibri" panose="020F0502020204030204" pitchFamily="34" charset="0"/>
              </a:rPr>
              <a:t>the</a:t>
            </a:r>
            <a:r>
              <a:rPr lang="nl-NL" altLang="nl-BE" sz="1000" dirty="0">
                <a:latin typeface="Calibri" panose="020F0502020204030204" pitchFamily="34" charset="0"/>
              </a:rPr>
              <a:t> anti-</a:t>
            </a:r>
            <a:r>
              <a:rPr lang="nl-NL" altLang="nl-BE" sz="1000" dirty="0" err="1">
                <a:latin typeface="Calibri" panose="020F0502020204030204" pitchFamily="34" charset="0"/>
              </a:rPr>
              <a:t>citrullinated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protein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antibodies</a:t>
            </a:r>
            <a:r>
              <a:rPr lang="nl-NL" altLang="nl-BE" sz="1000" dirty="0">
                <a:latin typeface="Calibri" panose="020F0502020204030204" pitchFamily="34" charset="0"/>
              </a:rPr>
              <a:t> (</a:t>
            </a:r>
            <a:r>
              <a:rPr lang="nl-NL" altLang="nl-BE" sz="1000" dirty="0">
                <a:latin typeface="Calibri" panose="020F0502020204030204" pitchFamily="34" charset="0"/>
                <a:hlinkClick r:id="rId4" tooltip="Anti-citrullinated protein antibodies"/>
              </a:rPr>
              <a:t>ACPAs</a:t>
            </a:r>
            <a:r>
              <a:rPr lang="nl-NL" altLang="nl-BE" sz="1000" dirty="0">
                <a:latin typeface="Calibri" panose="020F0502020204030204" pitchFamily="34" charset="0"/>
              </a:rPr>
              <a:t>) or anti-CCP. Like RF, these tests are </a:t>
            </a:r>
            <a:r>
              <a:rPr lang="nl-NL" altLang="nl-BE" sz="1000" dirty="0" err="1">
                <a:latin typeface="Calibri" panose="020F0502020204030204" pitchFamily="34" charset="0"/>
              </a:rPr>
              <a:t>positive</a:t>
            </a:r>
            <a:r>
              <a:rPr lang="nl-NL" altLang="nl-BE" sz="1000" dirty="0">
                <a:latin typeface="Calibri" panose="020F0502020204030204" pitchFamily="34" charset="0"/>
              </a:rPr>
              <a:t> in </a:t>
            </a:r>
            <a:r>
              <a:rPr lang="nl-NL" altLang="nl-BE" sz="1000" dirty="0" err="1">
                <a:latin typeface="Calibri" panose="020F0502020204030204" pitchFamily="34" charset="0"/>
              </a:rPr>
              <a:t>only</a:t>
            </a:r>
            <a:r>
              <a:rPr lang="nl-NL" altLang="nl-BE" sz="1000" dirty="0">
                <a:latin typeface="Calibri" panose="020F0502020204030204" pitchFamily="34" charset="0"/>
              </a:rPr>
              <a:t> a </a:t>
            </a:r>
            <a:r>
              <a:rPr lang="nl-NL" altLang="nl-BE" sz="1000" dirty="0" err="1">
                <a:latin typeface="Calibri" panose="020F0502020204030204" pitchFamily="34" charset="0"/>
              </a:rPr>
              <a:t>proportion</a:t>
            </a:r>
            <a:r>
              <a:rPr lang="nl-NL" altLang="nl-BE" sz="1000" dirty="0">
                <a:latin typeface="Calibri" panose="020F0502020204030204" pitchFamily="34" charset="0"/>
              </a:rPr>
              <a:t> (67%) of </a:t>
            </a:r>
            <a:r>
              <a:rPr lang="nl-NL" altLang="nl-BE" sz="1000" dirty="0" err="1">
                <a:latin typeface="Calibri" panose="020F0502020204030204" pitchFamily="34" charset="0"/>
              </a:rPr>
              <a:t>all</a:t>
            </a:r>
            <a:r>
              <a:rPr lang="nl-NL" altLang="nl-BE" sz="1000" dirty="0">
                <a:latin typeface="Calibri" panose="020F0502020204030204" pitchFamily="34" charset="0"/>
              </a:rPr>
              <a:t> RA cases, but are </a:t>
            </a:r>
            <a:r>
              <a:rPr lang="nl-NL" altLang="nl-BE" sz="1000" dirty="0" err="1">
                <a:latin typeface="Calibri" panose="020F0502020204030204" pitchFamily="34" charset="0"/>
              </a:rPr>
              <a:t>rarely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positive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if</a:t>
            </a:r>
            <a:r>
              <a:rPr lang="nl-NL" altLang="nl-BE" sz="1000" dirty="0">
                <a:latin typeface="Calibri" panose="020F0502020204030204" pitchFamily="34" charset="0"/>
              </a:rPr>
              <a:t> RA is </a:t>
            </a:r>
            <a:r>
              <a:rPr lang="nl-NL" altLang="nl-BE" sz="1000" dirty="0" err="1">
                <a:latin typeface="Calibri" panose="020F0502020204030204" pitchFamily="34" charset="0"/>
              </a:rPr>
              <a:t>not</a:t>
            </a:r>
            <a:r>
              <a:rPr lang="nl-NL" altLang="nl-BE" sz="1000" dirty="0">
                <a:latin typeface="Calibri" panose="020F0502020204030204" pitchFamily="34" charset="0"/>
              </a:rPr>
              <a:t> present, </a:t>
            </a:r>
            <a:r>
              <a:rPr lang="nl-NL" altLang="nl-BE" sz="1000" dirty="0" err="1">
                <a:latin typeface="Calibri" panose="020F0502020204030204" pitchFamily="34" charset="0"/>
              </a:rPr>
              <a:t>giving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it</a:t>
            </a:r>
            <a:r>
              <a:rPr lang="nl-NL" altLang="nl-BE" sz="1000" dirty="0">
                <a:latin typeface="Calibri" panose="020F0502020204030204" pitchFamily="34" charset="0"/>
              </a:rPr>
              <a:t> a </a:t>
            </a:r>
            <a:r>
              <a:rPr lang="nl-NL" altLang="nl-BE" sz="1000" dirty="0" err="1">
                <a:latin typeface="Calibri" panose="020F0502020204030204" pitchFamily="34" charset="0"/>
              </a:rPr>
              <a:t>specificity</a:t>
            </a:r>
            <a:r>
              <a:rPr lang="nl-NL" altLang="nl-BE" sz="1000" dirty="0">
                <a:latin typeface="Calibri" panose="020F0502020204030204" pitchFamily="34" charset="0"/>
              </a:rPr>
              <a:t> of </a:t>
            </a:r>
            <a:r>
              <a:rPr lang="nl-NL" altLang="nl-BE" sz="1000" dirty="0" err="1">
                <a:latin typeface="Calibri" panose="020F0502020204030204" pitchFamily="34" charset="0"/>
              </a:rPr>
              <a:t>around</a:t>
            </a:r>
            <a:r>
              <a:rPr lang="nl-NL" altLang="nl-BE" sz="1000" dirty="0">
                <a:latin typeface="Calibri" panose="020F0502020204030204" pitchFamily="34" charset="0"/>
              </a:rPr>
              <a:t> 95%.</a:t>
            </a:r>
            <a:r>
              <a:rPr lang="nl-NL" altLang="nl-BE" sz="1000" dirty="0">
                <a:latin typeface="Calibri" panose="020F0502020204030204" pitchFamily="34" charset="0"/>
                <a:hlinkClick r:id="" action="ppaction://noaction"/>
              </a:rPr>
              <a:t>[16]</a:t>
            </a:r>
            <a:r>
              <a:rPr lang="nl-NL" altLang="nl-BE" sz="1000" dirty="0">
                <a:latin typeface="Calibri" panose="020F0502020204030204" pitchFamily="34" charset="0"/>
              </a:rPr>
              <a:t> As </a:t>
            </a:r>
            <a:r>
              <a:rPr lang="nl-NL" altLang="nl-BE" sz="1000" dirty="0" err="1">
                <a:latin typeface="Calibri" panose="020F0502020204030204" pitchFamily="34" charset="0"/>
              </a:rPr>
              <a:t>with</a:t>
            </a:r>
            <a:r>
              <a:rPr lang="nl-NL" altLang="nl-BE" sz="1000" dirty="0">
                <a:latin typeface="Calibri" panose="020F0502020204030204" pitchFamily="34" charset="0"/>
              </a:rPr>
              <a:t> RF, </a:t>
            </a:r>
            <a:r>
              <a:rPr lang="nl-NL" altLang="nl-BE" sz="1000" dirty="0" err="1">
                <a:latin typeface="Calibri" panose="020F0502020204030204" pitchFamily="34" charset="0"/>
              </a:rPr>
              <a:t>there</a:t>
            </a:r>
            <a:r>
              <a:rPr lang="nl-NL" altLang="nl-BE" sz="1000" dirty="0">
                <a:latin typeface="Calibri" panose="020F0502020204030204" pitchFamily="34" charset="0"/>
              </a:rPr>
              <a:t> is </a:t>
            </a:r>
            <a:r>
              <a:rPr lang="nl-NL" altLang="nl-BE" sz="1000" dirty="0" err="1">
                <a:latin typeface="Calibri" panose="020F0502020204030204" pitchFamily="34" charset="0"/>
              </a:rPr>
              <a:t>evidence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for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ACPAs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being</a:t>
            </a:r>
            <a:r>
              <a:rPr lang="nl-NL" altLang="nl-BE" sz="1000" dirty="0">
                <a:latin typeface="Calibri" panose="020F0502020204030204" pitchFamily="34" charset="0"/>
              </a:rPr>
              <a:t> present in </a:t>
            </a:r>
            <a:r>
              <a:rPr lang="nl-NL" altLang="nl-BE" sz="1000" dirty="0" err="1">
                <a:latin typeface="Calibri" panose="020F0502020204030204" pitchFamily="34" charset="0"/>
              </a:rPr>
              <a:t>many</a:t>
            </a:r>
            <a:r>
              <a:rPr lang="nl-NL" altLang="nl-BE" sz="1000" dirty="0">
                <a:latin typeface="Calibri" panose="020F0502020204030204" pitchFamily="34" charset="0"/>
              </a:rPr>
              <a:t> cases even </a:t>
            </a:r>
            <a:r>
              <a:rPr lang="nl-NL" altLang="nl-BE" sz="1000" dirty="0" err="1">
                <a:latin typeface="Calibri" panose="020F0502020204030204" pitchFamily="34" charset="0"/>
              </a:rPr>
              <a:t>before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onset</a:t>
            </a:r>
            <a:r>
              <a:rPr lang="nl-NL" altLang="nl-BE" sz="1000" dirty="0">
                <a:latin typeface="Calibri" panose="020F0502020204030204" pitchFamily="34" charset="0"/>
              </a:rPr>
              <a:t> of </a:t>
            </a:r>
            <a:r>
              <a:rPr lang="nl-NL" altLang="nl-BE" sz="1000" dirty="0" err="1">
                <a:latin typeface="Calibri" panose="020F0502020204030204" pitchFamily="34" charset="0"/>
              </a:rPr>
              <a:t>clinical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disease</a:t>
            </a:r>
            <a:r>
              <a:rPr lang="nl-NL" altLang="nl-BE" sz="1000" dirty="0">
                <a:latin typeface="Calibri" panose="020F0502020204030204" pitchFamily="34" charset="0"/>
              </a:rPr>
              <a:t>.[</a:t>
            </a:r>
            <a:r>
              <a:rPr lang="nl-NL" altLang="nl-BE" sz="1000" dirty="0">
                <a:latin typeface="Calibri" panose="020F0502020204030204" pitchFamily="34" charset="0"/>
                <a:hlinkClick r:id="rId5" tooltip="Wikipedia:Citation needed"/>
              </a:rPr>
              <a:t>citation needed</a:t>
            </a:r>
            <a:r>
              <a:rPr lang="nl-NL" altLang="nl-BE" sz="1000" dirty="0">
                <a:latin typeface="Calibri" panose="020F0502020204030204" pitchFamily="34" charset="0"/>
              </a:rPr>
              <a:t>]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nl-NL" altLang="nl-BE" sz="1000" dirty="0">
                <a:latin typeface="Calibri" panose="020F0502020204030204" pitchFamily="34" charset="0"/>
              </a:rPr>
              <a:t>The most common tests </a:t>
            </a:r>
            <a:r>
              <a:rPr lang="nl-NL" altLang="nl-BE" sz="1000" dirty="0" err="1">
                <a:latin typeface="Calibri" panose="020F0502020204030204" pitchFamily="34" charset="0"/>
              </a:rPr>
              <a:t>for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ACPAs</a:t>
            </a:r>
            <a:r>
              <a:rPr lang="nl-NL" altLang="nl-BE" sz="1000" dirty="0">
                <a:latin typeface="Calibri" panose="020F0502020204030204" pitchFamily="34" charset="0"/>
              </a:rPr>
              <a:t> are </a:t>
            </a:r>
            <a:r>
              <a:rPr lang="nl-NL" altLang="nl-BE" sz="1000" dirty="0" err="1">
                <a:latin typeface="Calibri" panose="020F0502020204030204" pitchFamily="34" charset="0"/>
              </a:rPr>
              <a:t>the</a:t>
            </a:r>
            <a:r>
              <a:rPr lang="nl-NL" altLang="nl-BE" sz="1000" dirty="0">
                <a:latin typeface="Calibri" panose="020F0502020204030204" pitchFamily="34" charset="0"/>
              </a:rPr>
              <a:t> anti-CCP (</a:t>
            </a:r>
            <a:r>
              <a:rPr lang="nl-NL" altLang="nl-BE" sz="1000" dirty="0">
                <a:latin typeface="Calibri" panose="020F0502020204030204" pitchFamily="34" charset="0"/>
                <a:hlinkClick r:id="rId6" tooltip="Cyclic citrullinated peptide"/>
              </a:rPr>
              <a:t>cyclic citrullinated peptide</a:t>
            </a:r>
            <a:r>
              <a:rPr lang="nl-NL" altLang="nl-BE" sz="1000" dirty="0">
                <a:latin typeface="Calibri" panose="020F0502020204030204" pitchFamily="34" charset="0"/>
              </a:rPr>
              <a:t>) test </a:t>
            </a:r>
            <a:r>
              <a:rPr lang="nl-NL" altLang="nl-BE" sz="1000" dirty="0" err="1">
                <a:latin typeface="Calibri" panose="020F0502020204030204" pitchFamily="34" charset="0"/>
              </a:rPr>
              <a:t>and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the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>
                <a:latin typeface="Calibri" panose="020F0502020204030204" pitchFamily="34" charset="0"/>
                <a:hlinkClick r:id="rId7" tooltip="Mutated citrullinated Vimentin"/>
              </a:rPr>
              <a:t>Anti-MCV</a:t>
            </a:r>
            <a:r>
              <a:rPr lang="nl-NL" altLang="nl-BE" sz="1000" dirty="0">
                <a:latin typeface="Calibri" panose="020F0502020204030204" pitchFamily="34" charset="0"/>
              </a:rPr>
              <a:t> assay (</a:t>
            </a:r>
            <a:r>
              <a:rPr lang="nl-NL" altLang="nl-BE" sz="1000" dirty="0" err="1">
                <a:latin typeface="Calibri" panose="020F0502020204030204" pitchFamily="34" charset="0"/>
              </a:rPr>
              <a:t>antibodies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against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mutated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citrullinated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Vimentin</a:t>
            </a:r>
            <a:r>
              <a:rPr lang="nl-NL" altLang="nl-BE" sz="1000" dirty="0">
                <a:latin typeface="Calibri" panose="020F0502020204030204" pitchFamily="34" charset="0"/>
              </a:rPr>
              <a:t>). </a:t>
            </a:r>
            <a:r>
              <a:rPr lang="nl-NL" altLang="nl-BE" sz="1000" dirty="0" err="1">
                <a:latin typeface="Calibri" panose="020F0502020204030204" pitchFamily="34" charset="0"/>
              </a:rPr>
              <a:t>Recently</a:t>
            </a:r>
            <a:r>
              <a:rPr lang="nl-NL" altLang="nl-BE" sz="1000" dirty="0">
                <a:latin typeface="Calibri" panose="020F0502020204030204" pitchFamily="34" charset="0"/>
              </a:rPr>
              <a:t> a </a:t>
            </a:r>
            <a:r>
              <a:rPr lang="nl-NL" altLang="nl-BE" sz="1000" dirty="0" err="1">
                <a:latin typeface="Calibri" panose="020F0502020204030204" pitchFamily="34" charset="0"/>
              </a:rPr>
              <a:t>serological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>
                <a:latin typeface="Calibri" panose="020F0502020204030204" pitchFamily="34" charset="0"/>
                <a:hlinkClick r:id="rId8" tooltip="POCT"/>
              </a:rPr>
              <a:t>point-of-care test</a:t>
            </a:r>
            <a:r>
              <a:rPr lang="nl-NL" altLang="nl-BE" sz="1000" dirty="0">
                <a:latin typeface="Calibri" panose="020F0502020204030204" pitchFamily="34" charset="0"/>
              </a:rPr>
              <a:t> (POCT) </a:t>
            </a:r>
            <a:r>
              <a:rPr lang="nl-NL" altLang="nl-BE" sz="1000" dirty="0" err="1">
                <a:latin typeface="Calibri" panose="020F0502020204030204" pitchFamily="34" charset="0"/>
              </a:rPr>
              <a:t>for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the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early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detection</a:t>
            </a:r>
            <a:r>
              <a:rPr lang="nl-NL" altLang="nl-BE" sz="1000" dirty="0">
                <a:latin typeface="Calibri" panose="020F0502020204030204" pitchFamily="34" charset="0"/>
              </a:rPr>
              <a:t> of RA has been </a:t>
            </a:r>
            <a:r>
              <a:rPr lang="nl-NL" altLang="nl-BE" sz="1000" dirty="0" err="1">
                <a:latin typeface="Calibri" panose="020F0502020204030204" pitchFamily="34" charset="0"/>
              </a:rPr>
              <a:t>developed</a:t>
            </a:r>
            <a:r>
              <a:rPr lang="nl-NL" altLang="nl-BE" sz="1000" dirty="0">
                <a:latin typeface="Calibri" panose="020F0502020204030204" pitchFamily="34" charset="0"/>
              </a:rPr>
              <a:t>. </a:t>
            </a:r>
            <a:r>
              <a:rPr lang="nl-NL" altLang="nl-BE" sz="1000" dirty="0" err="1">
                <a:latin typeface="Calibri" panose="020F0502020204030204" pitchFamily="34" charset="0"/>
              </a:rPr>
              <a:t>This</a:t>
            </a:r>
            <a:r>
              <a:rPr lang="nl-NL" altLang="nl-BE" sz="1000" dirty="0">
                <a:latin typeface="Calibri" panose="020F0502020204030204" pitchFamily="34" charset="0"/>
              </a:rPr>
              <a:t> assay combines </a:t>
            </a:r>
            <a:r>
              <a:rPr lang="nl-NL" altLang="nl-BE" sz="1000" dirty="0" err="1">
                <a:latin typeface="Calibri" panose="020F0502020204030204" pitchFamily="34" charset="0"/>
              </a:rPr>
              <a:t>the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detection</a:t>
            </a:r>
            <a:r>
              <a:rPr lang="nl-NL" altLang="nl-BE" sz="1000" dirty="0">
                <a:latin typeface="Calibri" panose="020F0502020204030204" pitchFamily="34" charset="0"/>
              </a:rPr>
              <a:t> of </a:t>
            </a:r>
            <a:r>
              <a:rPr lang="nl-NL" altLang="nl-BE" sz="1000" dirty="0" err="1">
                <a:latin typeface="Calibri" panose="020F0502020204030204" pitchFamily="34" charset="0"/>
              </a:rPr>
              <a:t>rheumatoid</a:t>
            </a:r>
            <a:r>
              <a:rPr lang="nl-NL" altLang="nl-BE" sz="1000" dirty="0">
                <a:latin typeface="Calibri" panose="020F0502020204030204" pitchFamily="34" charset="0"/>
              </a:rPr>
              <a:t> factor </a:t>
            </a:r>
            <a:r>
              <a:rPr lang="nl-NL" altLang="nl-BE" sz="1000" dirty="0" err="1">
                <a:latin typeface="Calibri" panose="020F0502020204030204" pitchFamily="34" charset="0"/>
              </a:rPr>
              <a:t>and</a:t>
            </a:r>
            <a:r>
              <a:rPr lang="nl-NL" altLang="nl-BE" sz="1000" dirty="0">
                <a:latin typeface="Calibri" panose="020F0502020204030204" pitchFamily="34" charset="0"/>
              </a:rPr>
              <a:t> anti-MCV </a:t>
            </a:r>
            <a:r>
              <a:rPr lang="nl-NL" altLang="nl-BE" sz="1000" dirty="0" err="1">
                <a:latin typeface="Calibri" panose="020F0502020204030204" pitchFamily="34" charset="0"/>
              </a:rPr>
              <a:t>for</a:t>
            </a:r>
            <a:r>
              <a:rPr lang="nl-NL" altLang="nl-BE" sz="1000" dirty="0">
                <a:latin typeface="Calibri" panose="020F0502020204030204" pitchFamily="34" charset="0"/>
              </a:rPr>
              <a:t> diagnosis of </a:t>
            </a:r>
            <a:r>
              <a:rPr lang="nl-NL" altLang="nl-BE" sz="1000" dirty="0" err="1">
                <a:latin typeface="Calibri" panose="020F0502020204030204" pitchFamily="34" charset="0"/>
              </a:rPr>
              <a:t>rheumatoid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arthritis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and</a:t>
            </a:r>
            <a:r>
              <a:rPr lang="nl-NL" altLang="nl-BE" sz="1000" dirty="0">
                <a:latin typeface="Calibri" panose="020F0502020204030204" pitchFamily="34" charset="0"/>
              </a:rPr>
              <a:t> shows a </a:t>
            </a:r>
            <a:r>
              <a:rPr lang="nl-NL" altLang="nl-BE" sz="1000" dirty="0" err="1">
                <a:latin typeface="Calibri" panose="020F0502020204030204" pitchFamily="34" charset="0"/>
              </a:rPr>
              <a:t>sensitivity</a:t>
            </a:r>
            <a:r>
              <a:rPr lang="nl-NL" altLang="nl-BE" sz="1000" dirty="0">
                <a:latin typeface="Calibri" panose="020F0502020204030204" pitchFamily="34" charset="0"/>
              </a:rPr>
              <a:t> of 72% </a:t>
            </a:r>
            <a:r>
              <a:rPr lang="nl-NL" altLang="nl-BE" sz="1000" dirty="0" err="1">
                <a:latin typeface="Calibri" panose="020F0502020204030204" pitchFamily="34" charset="0"/>
              </a:rPr>
              <a:t>and</a:t>
            </a:r>
            <a:r>
              <a:rPr lang="nl-NL" altLang="nl-BE" sz="1000" dirty="0">
                <a:latin typeface="Calibri" panose="020F0502020204030204" pitchFamily="34" charset="0"/>
              </a:rPr>
              <a:t> </a:t>
            </a:r>
            <a:r>
              <a:rPr lang="nl-NL" altLang="nl-BE" sz="1000" dirty="0" err="1">
                <a:latin typeface="Calibri" panose="020F0502020204030204" pitchFamily="34" charset="0"/>
              </a:rPr>
              <a:t>specificity</a:t>
            </a:r>
            <a:r>
              <a:rPr lang="nl-NL" altLang="nl-BE" sz="1000" dirty="0">
                <a:latin typeface="Calibri" panose="020F0502020204030204" pitchFamily="34" charset="0"/>
              </a:rPr>
              <a:t> of 99.7%.</a:t>
            </a:r>
            <a:r>
              <a:rPr lang="nl-NL" altLang="nl-BE" sz="1000" dirty="0">
                <a:latin typeface="Calibri" panose="020F0502020204030204" pitchFamily="34" charset="0"/>
                <a:hlinkClick r:id="" action="ppaction://noaction"/>
              </a:rPr>
              <a:t>[17][18]</a:t>
            </a:r>
            <a:endParaRPr lang="nl-NL" altLang="nl-BE" sz="1000" dirty="0">
              <a:latin typeface="Calibri" panose="020F0502020204030204" pitchFamily="34" charset="0"/>
            </a:endParaRPr>
          </a:p>
        </p:txBody>
      </p:sp>
      <p:sp>
        <p:nvSpPr>
          <p:cNvPr id="19763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F26177F-119B-45C7-8BFE-9FB8CCEEE04D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647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8A9A67-26BB-4024-9F12-50C63B9CB7FE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57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9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9968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Disease modifying drug: quid als voorbeeld ?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9968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E016390-35B1-4E0F-8E0C-18AD79499556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583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12878-C179-41A6-9D51-2AEB64E90E0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58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Helicobacter pylori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Vraag aan student belangrijkste risicofactor op maagzweer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Belangrijkste risicofactor maag en duodenumzweer is NSAID en Helicobacter Pylori, niet stress !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Foto toont staafjes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682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12878-C179-41A6-9D51-2AEB64E90E0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59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Helicobacter pylori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Vraag aan student belangrijkste risicofactor op maagzweer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Belangrijkste risicofactor maag en duodenumzweer is NSAID en Helicobacter Pylori, niet stress !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Foto toont staafjes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2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1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>
              <a:latin typeface="Calibri" panose="020F0502020204030204" pitchFamily="34" charset="0"/>
            </a:endParaRPr>
          </a:p>
        </p:txBody>
      </p:sp>
      <p:sp>
        <p:nvSpPr>
          <p:cNvPr id="791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5C7E6A-653D-471B-8E80-91566717A10A}" type="slidenum">
              <a:rPr lang="nl-NL" altLang="nl-BE" smtClean="0">
                <a:latin typeface="Calibri" panose="020F0502020204030204" pitchFamily="34" charset="0"/>
              </a:rPr>
              <a:pPr/>
              <a:t>5</a:t>
            </a:fld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898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12878-C179-41A6-9D51-2AEB64E90E0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Helicobacter pylori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Vraag aan student belangrijkste risicofactor op maagzweer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Belangrijkste risicofactor maag en duodenumzweer is NSAID en Helicobacter Pylori, niet stress !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Foto toont staafjes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756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12878-C179-41A6-9D51-2AEB64E90E0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61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Helicobacter pylori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Vraag aan student belangrijkste risicofactor op maagzweer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Belangrijkste risicofactor maag en duodenumzweer is NSAID en Helicobacter Pylori, niet stress !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Foto toont staafjes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387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12878-C179-41A6-9D51-2AEB64E90E0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62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Helicobacter pylori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Vraag aan student belangrijkste risicofactor op maagzweer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Belangrijkste risicofactor maag en duodenumzweer is NSAID en Helicobacter Pylori, niet stress !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Foto toont staafjes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916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12878-C179-41A6-9D51-2AEB64E90E0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63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Helicobacter pylori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Vraag aan student belangrijkste risicofactor op maagzweer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Belangrijkste risicofactor maag en duodenumzweer is NSAID en Helicobacter Pylori, niet stress !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Foto toont staafjes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463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12878-C179-41A6-9D51-2AEB64E90E0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64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Helicobacter pylori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Vraag aan student belangrijkste risicofactor op maagzweer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Belangrijkste risicofactor maag en duodenumzweer is NSAID en Helicobacter Pylori, niet stress !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Foto toont staafjes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044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10B8CA-9012-4C0D-A45D-091EEB6C1EF0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65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3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20378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</p:txBody>
      </p:sp>
      <p:sp>
        <p:nvSpPr>
          <p:cNvPr id="20378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F679A1F-49E0-4593-A0DF-0FDF679F2BF8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111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53A7E-2D4A-4950-B36B-1DF07D626F4C}" type="slidenum">
              <a:rPr lang="nl-BE" smtClean="0"/>
              <a:t>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02066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53A7E-2D4A-4950-B36B-1DF07D626F4C}" type="slidenum">
              <a:rPr lang="nl-BE" smtClean="0"/>
              <a:t>67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50440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>
              <a:latin typeface="Calibri" panose="020F0502020204030204" pitchFamily="34" charset="0"/>
            </a:endParaRPr>
          </a:p>
        </p:txBody>
      </p:sp>
      <p:sp>
        <p:nvSpPr>
          <p:cNvPr id="2058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9D3ACF-6BCD-4BE8-AA15-0CF14239255D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68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431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6701A2-B3EE-439A-B9E2-814A3DAC7FC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69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7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20787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Tekening colon maken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Colon ascendens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Colon transversum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Colon descendens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Aansluiting dundarm op caecum met appendix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Absorptie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Dikdarm vocht en electrolieten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Dundarm digestion and absorption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0787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78B2B1E-2298-44FA-93C7-3159B9E7C47A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55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1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>
              <a:latin typeface="Calibri" panose="020F0502020204030204" pitchFamily="34" charset="0"/>
            </a:endParaRPr>
          </a:p>
        </p:txBody>
      </p:sp>
      <p:sp>
        <p:nvSpPr>
          <p:cNvPr id="791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5C7E6A-653D-471B-8E80-91566717A10A}" type="slidenum">
              <a:rPr lang="nl-NL" altLang="nl-BE" smtClean="0">
                <a:latin typeface="Calibri" panose="020F0502020204030204" pitchFamily="34" charset="0"/>
              </a:rPr>
              <a:pPr/>
              <a:t>6</a:t>
            </a:fld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830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6701A2-B3EE-439A-B9E2-814A3DAC7FC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7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20787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Tekening colon maken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Colon ascendens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Colon transversum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Colon descendens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Aansluiting dundarm op caecum met appendix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Absorptie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Dikdarm vocht en electrolieten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Dundarm digestion and absorption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0787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78B2B1E-2298-44FA-93C7-3159B9E7C47A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940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C55FE-9382-46E1-B51A-894EE5F21DA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71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Skip lesions</a:t>
            </a:r>
          </a:p>
          <a:p>
            <a:pPr marL="228600" indent="-22860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Complicaties: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Absces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Fistel vorming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obstruction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47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C55FE-9382-46E1-B51A-894EE5F21DA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72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Skip lesions</a:t>
            </a:r>
          </a:p>
          <a:p>
            <a:pPr marL="228600" indent="-22860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Complicaties: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Absces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Fistel vorming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obstruction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26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C55FE-9382-46E1-B51A-894EE5F21DA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73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Skip lesions</a:t>
            </a:r>
          </a:p>
          <a:p>
            <a:pPr marL="228600" indent="-22860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Complicaties: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Absces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Fistel vorming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obstruction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459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C55FE-9382-46E1-B51A-894EE5F21DA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74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Skip lesions</a:t>
            </a:r>
          </a:p>
          <a:p>
            <a:pPr marL="228600" indent="-22860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Complicaties: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Absces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Fistel vorming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obstruction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784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C55FE-9382-46E1-B51A-894EE5F21DA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75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Skip lesions</a:t>
            </a:r>
          </a:p>
          <a:p>
            <a:pPr marL="228600" indent="-228600"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marL="228600" indent="-228600" eaLnBrk="1" hangingPunct="1"/>
            <a:r>
              <a:rPr lang="nl-BE" altLang="nl-BE" dirty="0">
                <a:latin typeface="Calibri" panose="020F0502020204030204" pitchFamily="34" charset="0"/>
              </a:rPr>
              <a:t>Complicaties: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Absces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Fistel vorming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BE" altLang="nl-BE" dirty="0">
                <a:latin typeface="Calibri" panose="020F0502020204030204" pitchFamily="34" charset="0"/>
              </a:rPr>
              <a:t>obstruction</a:t>
            </a:r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4891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38EDB4-072D-4D06-BB71-5172BE0B6F72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76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4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21402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Video op YouTube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1402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E26483F-67B5-4CD4-93A8-E698C4ED72D5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668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DF5C1-30E9-46AE-951A-D5DB9F6D47FC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78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6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216068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Farmacologisch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anti-inflammatoir/immunosuppressief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antibiotisch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antidiarhea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Dieetaanpassingen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Chirurgisch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Bvb fistels verwijderen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16069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D5F150E-C114-4608-82E7-D7F28889BF34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779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AF5830-59B2-42E5-8807-35AA53B6BF4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79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Most often mucosaal, maar can extend into the submucosa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sz="1300" dirty="0">
                <a:latin typeface="Calibri" panose="020F0502020204030204" pitchFamily="34" charset="0"/>
              </a:rPr>
              <a:t>Perforation, obstruction, and massive hemorrhage can result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Maar vb obstructie minder dan bij Crohn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1811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DBA4537-CDFA-4598-9948-4D411CE0BF8E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057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AF5830-59B2-42E5-8807-35AA53B6BF46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Most often mucosaal, maar can extend into the submucosa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sz="1300" dirty="0">
                <a:latin typeface="Calibri" panose="020F0502020204030204" pitchFamily="34" charset="0"/>
              </a:rPr>
              <a:t>Perforation, obstruction, and massive hemorrhage can result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Maar vb obstructie minder dan bij Crohn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1811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DBA4537-CDFA-4598-9948-4D411CE0BF8E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4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53A7E-2D4A-4950-B36B-1DF07D626F4C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54801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BA438-A409-4542-B970-7A251D8A1D64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81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Pseudopoliepen = gezond weefsel (--&gt; pseudo)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Oppervlakkige inflammatie waardoor makkelijk bloeden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Vraag aan auditorium: metaplasie kan voorkomen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Wat betekent dit ?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Risico darmkanker</a:t>
            </a:r>
          </a:p>
        </p:txBody>
      </p:sp>
    </p:spTree>
    <p:extLst>
      <p:ext uri="{BB962C8B-B14F-4D97-AF65-F5344CB8AC3E}">
        <p14:creationId xmlns:p14="http://schemas.microsoft.com/office/powerpoint/2010/main" val="3103871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BA438-A409-4542-B970-7A251D8A1D64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82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Pseudopoliepen = gezond weefsel (--&gt; pseudo)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Oppervlakkige inflammatie waardoor makkelijk bloeden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Vraag aan auditorium: metaplasie kan voorkomen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Wat betekent dit ?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Risico darmkanker</a:t>
            </a:r>
          </a:p>
        </p:txBody>
      </p:sp>
    </p:spTree>
    <p:extLst>
      <p:ext uri="{BB962C8B-B14F-4D97-AF65-F5344CB8AC3E}">
        <p14:creationId xmlns:p14="http://schemas.microsoft.com/office/powerpoint/2010/main" val="40328129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CD4CAE-1E5A-4191-B935-BC4FFD8EC8FC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83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22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22221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Vnl diarrhea, vaak met rectaal bloedverlies meest klassieke symptomen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Ook buikpijn, koorts, fatigue en anemie kunnen voorkomen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2221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C6E83CD-8719-421C-BE62-0A74266A1822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6897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5666E-7BBE-4918-96FB-D5FAD59732A1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85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63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226308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Farmacologisch zoals Crohn princiepes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Chirurgie: 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- Als medicatie faalt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 bij perforatie</a:t>
            </a:r>
          </a:p>
          <a:p>
            <a:pPr eaLnBrk="1" hangingPunct="1">
              <a:buFontTx/>
              <a:buChar char="-"/>
            </a:pPr>
            <a:r>
              <a:rPr lang="nl-BE" altLang="nl-BE" dirty="0">
                <a:latin typeface="Calibri" panose="020F0502020204030204" pitchFamily="34" charset="0"/>
              </a:rPr>
              <a:t> bij obstructie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26309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E00D722-473E-4F73-9326-33D0AA7BE023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95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>
              <a:latin typeface="Calibri" panose="020F0502020204030204" pitchFamily="34" charset="0"/>
            </a:endParaRPr>
          </a:p>
        </p:txBody>
      </p:sp>
      <p:sp>
        <p:nvSpPr>
          <p:cNvPr id="2283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1C32C1-CAC1-4896-B767-D68E444D0D91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86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911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27157-97A4-4E8E-AF83-E548A6CC0A18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87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0403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EBB66D6-83B7-4700-AD8E-DCDB651EB3B5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0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 cap="flat"/>
        </p:spPr>
      </p:sp>
      <p:sp>
        <p:nvSpPr>
          <p:cNvPr id="230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820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96B4BB-7F63-4B4E-B1E0-841588BDF230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88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6675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9295BAD-790C-4698-8145-A682AD23E0B0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 cap="flat"/>
        </p:spPr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Inflammatie bij elk type van schade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Noodzakelijk voor herstel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Acuut: verwacht op injury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Chronisch: bij aanhoudende schade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Aan bord schrijven: types bloedcellen (hebben ze dit reeds gezien ?)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RBC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WBC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granulocyten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	neutrofielen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	eosinofielen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	basofielen-mastcellen (residence)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monocyten-macrofagen –dendritische cellen (residence)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lymfocyten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		B,Tn natural killer cellen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Megakaryocyt-) THR</a:t>
            </a:r>
          </a:p>
          <a:p>
            <a:pPr eaLnBrk="1" hangingPunct="1"/>
            <a:endParaRPr lang="nl-NL" alt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925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53A7E-2D4A-4950-B36B-1DF07D626F4C}" type="slidenum">
              <a:rPr lang="nl-BE" smtClean="0"/>
              <a:t>89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61161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C6A22-4B14-41C5-BBAE-AF54D15225E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Bescherming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lichaam</a:t>
            </a:r>
            <a:r>
              <a:rPr lang="en-US" altLang="zh-CN" dirty="0">
                <a:latin typeface="Calibri" panose="020F0502020204030204" pitchFamily="34" charset="0"/>
              </a:rPr>
              <a:t> 3 </a:t>
            </a:r>
            <a:r>
              <a:rPr lang="en-US" altLang="zh-CN" dirty="0" err="1">
                <a:latin typeface="Calibri" panose="020F0502020204030204" pitchFamily="34" charset="0"/>
              </a:rPr>
              <a:t>verdedigingslinies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1: </a:t>
            </a:r>
            <a:r>
              <a:rPr lang="en-US" altLang="zh-CN" dirty="0" err="1">
                <a:latin typeface="Calibri" panose="020F0502020204030204" pitchFamily="34" charset="0"/>
              </a:rPr>
              <a:t>huid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slijmvliezen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fysieke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chemische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barriere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tranen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ogen</a:t>
            </a:r>
            <a:r>
              <a:rPr lang="en-US" altLang="zh-CN" dirty="0">
                <a:latin typeface="Calibri" panose="020F0502020204030204" pitchFamily="34" charset="0"/>
              </a:rPr>
              <a:t> (lysozyme </a:t>
            </a:r>
            <a:r>
              <a:rPr lang="en-US" altLang="zh-CN" dirty="0" err="1">
                <a:latin typeface="Calibri" panose="020F0502020204030204" pitchFamily="34" charset="0"/>
              </a:rPr>
              <a:t>breekt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bacteriële</a:t>
            </a:r>
            <a:r>
              <a:rPr lang="en-US" altLang="zh-CN" dirty="0">
                <a:latin typeface="Calibri" panose="020F0502020204030204" pitchFamily="34" charset="0"/>
              </a:rPr>
              <a:t> wand </a:t>
            </a:r>
            <a:r>
              <a:rPr lang="en-US" altLang="zh-CN" dirty="0" err="1">
                <a:latin typeface="Calibri" panose="020F0502020204030204" pitchFamily="34" charset="0"/>
              </a:rPr>
              <a:t>af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speeksel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mondholte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onsteking</a:t>
            </a:r>
            <a:r>
              <a:rPr lang="en-US" altLang="zh-CN" dirty="0">
                <a:latin typeface="Calibri" panose="020F0502020204030204" pitchFamily="34" charset="0"/>
              </a:rPr>
              <a:t> (IS NIET HETZELFDE ALS INFECTIE !!! ANDER HOOFDSTUK)</a:t>
            </a: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Niet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dwz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identiek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ONafhankelijk</a:t>
            </a:r>
            <a:r>
              <a:rPr lang="en-US" altLang="zh-CN" dirty="0">
                <a:latin typeface="Calibri" panose="020F0502020204030204" pitchFamily="34" charset="0"/>
              </a:rPr>
              <a:t> van </a:t>
            </a:r>
            <a:r>
              <a:rPr lang="en-US" altLang="zh-CN" dirty="0" err="1">
                <a:latin typeface="Calibri" panose="020F0502020204030204" pitchFamily="34" charset="0"/>
              </a:rPr>
              <a:t>oorzaak</a:t>
            </a:r>
            <a:r>
              <a:rPr lang="en-US" altLang="zh-CN" dirty="0">
                <a:latin typeface="Calibri" panose="020F0502020204030204" pitchFamily="34" charset="0"/>
              </a:rPr>
              <a:t> injury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3. </a:t>
            </a:r>
            <a:r>
              <a:rPr lang="en-US" altLang="zh-CN" dirty="0" err="1">
                <a:latin typeface="Calibri" panose="020F0502020204030204" pitchFamily="34" charset="0"/>
              </a:rPr>
              <a:t>immuunrespons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 (</a:t>
            </a:r>
            <a:r>
              <a:rPr lang="en-US" altLang="zh-CN" dirty="0" err="1">
                <a:latin typeface="Calibri" panose="020F0502020204030204" pitchFamily="34" charset="0"/>
              </a:rPr>
              <a:t>volgend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hoofdstuk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1. What can you do to improve or strengthen your first line of defense?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  <a:r>
              <a:rPr lang="en-US" altLang="zh-CN" dirty="0" err="1">
                <a:latin typeface="Calibri" panose="020F0502020204030204" pitchFamily="34" charset="0"/>
              </a:rPr>
              <a:t>wondjes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vermijden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afdekken</a:t>
            </a:r>
            <a:r>
              <a:rPr lang="en-US" altLang="zh-CN" dirty="0">
                <a:latin typeface="Calibri" panose="020F0502020204030204" pitchFamily="34" charset="0"/>
              </a:rPr>
              <a:t>; maintain integrity of skin by avoiding excessive dryness or moisture.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What lines of defense are you enhancing by putting on an antibiotic ointment and covering a laceration with a band-aid?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First and third.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Immune response = Chapter 4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Infection = Chapter 5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5872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87AD655-4C20-4F44-8497-E72452A4EF38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6591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C6A22-4B14-41C5-BBAE-AF54D15225E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91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Bescherming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lichaam</a:t>
            </a:r>
            <a:r>
              <a:rPr lang="en-US" altLang="zh-CN" dirty="0">
                <a:latin typeface="Calibri" panose="020F0502020204030204" pitchFamily="34" charset="0"/>
              </a:rPr>
              <a:t> 3 </a:t>
            </a:r>
            <a:r>
              <a:rPr lang="en-US" altLang="zh-CN" dirty="0" err="1">
                <a:latin typeface="Calibri" panose="020F0502020204030204" pitchFamily="34" charset="0"/>
              </a:rPr>
              <a:t>verdedigingslinies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1: </a:t>
            </a:r>
            <a:r>
              <a:rPr lang="en-US" altLang="zh-CN" dirty="0" err="1">
                <a:latin typeface="Calibri" panose="020F0502020204030204" pitchFamily="34" charset="0"/>
              </a:rPr>
              <a:t>huid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slijmvliezen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fysieke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chemische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barriere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tranen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ogen</a:t>
            </a:r>
            <a:r>
              <a:rPr lang="en-US" altLang="zh-CN" dirty="0">
                <a:latin typeface="Calibri" panose="020F0502020204030204" pitchFamily="34" charset="0"/>
              </a:rPr>
              <a:t> (lysozyme </a:t>
            </a:r>
            <a:r>
              <a:rPr lang="en-US" altLang="zh-CN" dirty="0" err="1">
                <a:latin typeface="Calibri" panose="020F0502020204030204" pitchFamily="34" charset="0"/>
              </a:rPr>
              <a:t>breekt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bacteriële</a:t>
            </a:r>
            <a:r>
              <a:rPr lang="en-US" altLang="zh-CN" dirty="0">
                <a:latin typeface="Calibri" panose="020F0502020204030204" pitchFamily="34" charset="0"/>
              </a:rPr>
              <a:t> wand </a:t>
            </a:r>
            <a:r>
              <a:rPr lang="en-US" altLang="zh-CN" dirty="0" err="1">
                <a:latin typeface="Calibri" panose="020F0502020204030204" pitchFamily="34" charset="0"/>
              </a:rPr>
              <a:t>af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speeksel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mondholte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onsteking</a:t>
            </a:r>
            <a:r>
              <a:rPr lang="en-US" altLang="zh-CN" dirty="0">
                <a:latin typeface="Calibri" panose="020F0502020204030204" pitchFamily="34" charset="0"/>
              </a:rPr>
              <a:t> (IS NIET HETZELFDE ALS INFECTIE !!! ANDER HOOFDSTUK)</a:t>
            </a: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Niet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dwz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identiek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ONafhankelijk</a:t>
            </a:r>
            <a:r>
              <a:rPr lang="en-US" altLang="zh-CN" dirty="0">
                <a:latin typeface="Calibri" panose="020F0502020204030204" pitchFamily="34" charset="0"/>
              </a:rPr>
              <a:t> van </a:t>
            </a:r>
            <a:r>
              <a:rPr lang="en-US" altLang="zh-CN" dirty="0" err="1">
                <a:latin typeface="Calibri" panose="020F0502020204030204" pitchFamily="34" charset="0"/>
              </a:rPr>
              <a:t>oorzaak</a:t>
            </a:r>
            <a:r>
              <a:rPr lang="en-US" altLang="zh-CN" dirty="0">
                <a:latin typeface="Calibri" panose="020F0502020204030204" pitchFamily="34" charset="0"/>
              </a:rPr>
              <a:t> injury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3. </a:t>
            </a:r>
            <a:r>
              <a:rPr lang="en-US" altLang="zh-CN" dirty="0" err="1">
                <a:latin typeface="Calibri" panose="020F0502020204030204" pitchFamily="34" charset="0"/>
              </a:rPr>
              <a:t>immuunrespons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 (</a:t>
            </a:r>
            <a:r>
              <a:rPr lang="en-US" altLang="zh-CN" dirty="0" err="1">
                <a:latin typeface="Calibri" panose="020F0502020204030204" pitchFamily="34" charset="0"/>
              </a:rPr>
              <a:t>volgend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hoofdstuk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1. What can you do to improve or strengthen your first line of defense?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  <a:r>
              <a:rPr lang="en-US" altLang="zh-CN" dirty="0" err="1">
                <a:latin typeface="Calibri" panose="020F0502020204030204" pitchFamily="34" charset="0"/>
              </a:rPr>
              <a:t>wondjes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vermijden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afdekken</a:t>
            </a:r>
            <a:r>
              <a:rPr lang="en-US" altLang="zh-CN" dirty="0">
                <a:latin typeface="Calibri" panose="020F0502020204030204" pitchFamily="34" charset="0"/>
              </a:rPr>
              <a:t>; maintain integrity of skin by avoiding excessive dryness or moisture.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What lines of defense are you enhancing by putting on an antibiotic ointment and covering a laceration with a band-aid?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First and third.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Immune response = Chapter 4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Infection = Chapter 5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5872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87AD655-4C20-4F44-8497-E72452A4EF38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4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C6A22-4B14-41C5-BBAE-AF54D15225E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Bescherming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lichaam</a:t>
            </a:r>
            <a:r>
              <a:rPr lang="en-US" altLang="zh-CN" dirty="0">
                <a:latin typeface="Calibri" panose="020F0502020204030204" pitchFamily="34" charset="0"/>
              </a:rPr>
              <a:t> 3 </a:t>
            </a:r>
            <a:r>
              <a:rPr lang="en-US" altLang="zh-CN" dirty="0" err="1">
                <a:latin typeface="Calibri" panose="020F0502020204030204" pitchFamily="34" charset="0"/>
              </a:rPr>
              <a:t>verdedigingslinies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1: </a:t>
            </a:r>
            <a:r>
              <a:rPr lang="en-US" altLang="zh-CN" dirty="0" err="1">
                <a:latin typeface="Calibri" panose="020F0502020204030204" pitchFamily="34" charset="0"/>
              </a:rPr>
              <a:t>huid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slijmvliezen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fysieke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chemische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barriere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tranen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ogen</a:t>
            </a:r>
            <a:r>
              <a:rPr lang="en-US" altLang="zh-CN" dirty="0">
                <a:latin typeface="Calibri" panose="020F0502020204030204" pitchFamily="34" charset="0"/>
              </a:rPr>
              <a:t> (lysozyme </a:t>
            </a:r>
            <a:r>
              <a:rPr lang="en-US" altLang="zh-CN" dirty="0" err="1">
                <a:latin typeface="Calibri" panose="020F0502020204030204" pitchFamily="34" charset="0"/>
              </a:rPr>
              <a:t>breekt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bacteriële</a:t>
            </a:r>
            <a:r>
              <a:rPr lang="en-US" altLang="zh-CN" dirty="0">
                <a:latin typeface="Calibri" panose="020F0502020204030204" pitchFamily="34" charset="0"/>
              </a:rPr>
              <a:t> wand </a:t>
            </a:r>
            <a:r>
              <a:rPr lang="en-US" altLang="zh-CN" dirty="0" err="1">
                <a:latin typeface="Calibri" panose="020F0502020204030204" pitchFamily="34" charset="0"/>
              </a:rPr>
              <a:t>af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speeksel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mondholte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onsteking</a:t>
            </a:r>
            <a:r>
              <a:rPr lang="en-US" altLang="zh-CN" dirty="0">
                <a:latin typeface="Calibri" panose="020F0502020204030204" pitchFamily="34" charset="0"/>
              </a:rPr>
              <a:t> (IS NIET HETZELFDE ALS INFECTIE !!! ANDER HOOFDSTUK)</a:t>
            </a: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Niet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dwz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identiek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ONafhankelijk</a:t>
            </a:r>
            <a:r>
              <a:rPr lang="en-US" altLang="zh-CN" dirty="0">
                <a:latin typeface="Calibri" panose="020F0502020204030204" pitchFamily="34" charset="0"/>
              </a:rPr>
              <a:t> van </a:t>
            </a:r>
            <a:r>
              <a:rPr lang="en-US" altLang="zh-CN" dirty="0" err="1">
                <a:latin typeface="Calibri" panose="020F0502020204030204" pitchFamily="34" charset="0"/>
              </a:rPr>
              <a:t>oorzaak</a:t>
            </a:r>
            <a:r>
              <a:rPr lang="en-US" altLang="zh-CN" dirty="0">
                <a:latin typeface="Calibri" panose="020F0502020204030204" pitchFamily="34" charset="0"/>
              </a:rPr>
              <a:t> injury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3. </a:t>
            </a:r>
            <a:r>
              <a:rPr lang="en-US" altLang="zh-CN" dirty="0" err="1">
                <a:latin typeface="Calibri" panose="020F0502020204030204" pitchFamily="34" charset="0"/>
              </a:rPr>
              <a:t>immuunrespons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 (</a:t>
            </a:r>
            <a:r>
              <a:rPr lang="en-US" altLang="zh-CN" dirty="0" err="1">
                <a:latin typeface="Calibri" panose="020F0502020204030204" pitchFamily="34" charset="0"/>
              </a:rPr>
              <a:t>volgend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hoofdstuk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1. What can you do to improve or strengthen your first line of defense?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  <a:r>
              <a:rPr lang="en-US" altLang="zh-CN" dirty="0" err="1">
                <a:latin typeface="Calibri" panose="020F0502020204030204" pitchFamily="34" charset="0"/>
              </a:rPr>
              <a:t>wondjes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vermijden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afdekken</a:t>
            </a:r>
            <a:r>
              <a:rPr lang="en-US" altLang="zh-CN" dirty="0">
                <a:latin typeface="Calibri" panose="020F0502020204030204" pitchFamily="34" charset="0"/>
              </a:rPr>
              <a:t>; maintain integrity of skin by avoiding excessive dryness or moisture.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What lines of defense are you enhancing by putting on an antibiotic ointment and covering a laceration with a band-aid?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First and third.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Immune response = Chapter 4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Infection = Chapter 5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5872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87AD655-4C20-4F44-8497-E72452A4EF38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0903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E252A4-65FF-48E2-9A32-752DCEC06663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92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24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2452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First line: skin and mucous membranes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Second line: inflammatory response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Third line: adaptive immune response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sz="1400" dirty="0">
                <a:latin typeface="Calibri" panose="020F0502020204030204" pitchFamily="34" charset="0"/>
              </a:rPr>
              <a:t>Recognition and neutralization of foreign substances: antigen (</a:t>
            </a:r>
            <a:r>
              <a:rPr lang="en-US" altLang="nl-BE" sz="1400" dirty="0" err="1">
                <a:latin typeface="Calibri" panose="020F0502020204030204" pitchFamily="34" charset="0"/>
              </a:rPr>
              <a:t>typisch</a:t>
            </a:r>
            <a:r>
              <a:rPr lang="en-US" altLang="nl-BE" sz="1400" dirty="0">
                <a:latin typeface="Calibri" panose="020F0502020204030204" pitchFamily="34" charset="0"/>
              </a:rPr>
              <a:t> non-self)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Targeted and specific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New and old foreign invaders: memory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2453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9B47A1B-0342-4691-8F2B-100383135237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368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CF57C-612A-4816-AC6E-9EB8B81D203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93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44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450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Cellular components of innate immunity also important in adaptive immunity: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Process the foreign antigens through phagocytosis and then present them to cells involved in adaptive immunity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Neutrofielen: eerste responders (ettercellen)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Natural killer cells: infected cells, tumor cells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Macrofagen: antigen presentatie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Dendritische cellen: belangrijkse voor antigen presentatie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450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EABBEA1-30D5-4C19-A6C8-C770A207C74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841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CF57C-612A-4816-AC6E-9EB8B81D203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94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44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450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Cellular components of innate immunity also important in adaptive immunity: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Process the foreign antigens through phagocytosis and then present them to cells involved in adaptive immunity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Neutrofielen: eerste responders (ettercellen)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Natural killer cells: infected cells, tumor cells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Macrofagen: antigen presentatie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Dendritische cellen: belangrijkse voor antigen presentatie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450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EABBEA1-30D5-4C19-A6C8-C770A207C74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958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CF57C-612A-4816-AC6E-9EB8B81D203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95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44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450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Cellular components of innate immunity also important in adaptive immunity: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Process the foreign antigens through phagocytosis and then present them to cells involved in adaptive immunity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Neutrofielen: eerste responders (ettercellen)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Natural killer cells: infected cells, tumor cells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Macrofagen: antigen presentatie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Dendritische cellen: belangrijkse voor antigen presentatie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450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EABBEA1-30D5-4C19-A6C8-C770A207C74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4572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CF57C-612A-4816-AC6E-9EB8B81D203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96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44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450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Cellular components of innate immunity also important in adaptive immunity: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Process the foreign antigens through phagocytosis and then present them to cells involved in adaptive immunity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Neutrofielen: eerste responders (ettercellen)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Natural killer cells: infected cells, tumor cells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Macrofagen: antigen presentatie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Dendritische cellen: belangrijkse voor antigen presentatie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450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EABBEA1-30D5-4C19-A6C8-C770A207C74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1536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CF57C-612A-4816-AC6E-9EB8B81D203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97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44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450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Cellular components of innate immunity also important in adaptive immunity: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Process the foreign antigens through phagocytosis and then present them to cells involved in adaptive immunity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Neutrofielen: eerste responders (ettercellen)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Natural killer cells: infected cells, tumor cells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Macrofagen: antigen presentatie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Dendritische cellen: belangrijkse voor antigen presentatie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450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EABBEA1-30D5-4C19-A6C8-C770A207C74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3765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CF57C-612A-4816-AC6E-9EB8B81D203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98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44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450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Cellular components of innate immunity also important in adaptive immunity: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Process the foreign antigens through phagocytosis and then present them to cells involved in adaptive immunity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Neutrofielen: eerste responders (ettercellen)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Natural killer cells: infected cells, tumor cells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Macrofagen: antigen presentatie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Dendritische cellen: belangrijkse voor antigen presentatie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450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EABBEA1-30D5-4C19-A6C8-C770A207C74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0604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CF57C-612A-4816-AC6E-9EB8B81D203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99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44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450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Cellular components of innate immunity also important in adaptive immunity: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Process the foreign antigens through phagocytosis and then present them to cells involved in adaptive immunity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Neutrofielen: eerste responders (ettercellen)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Natural killer cells: infected cells, tumor cells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Macrofagen: antigen presentatie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Dendritische cellen: belangrijkse voor antigen presentatie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450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EABBEA1-30D5-4C19-A6C8-C770A207C74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0882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CF57C-612A-4816-AC6E-9EB8B81D203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44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450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Cellular components of innate immunity also important in adaptive immunity: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Process the foreign antigens through phagocytosis and then present them to cells involved in adaptive immunity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Neutrofielen: eerste responders (ettercellen)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Natural killer cells: infected cells, tumor cells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Macrofagen: antigen presentatie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Dendritische cellen: belangrijkse voor antigen presentatie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450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EABBEA1-30D5-4C19-A6C8-C770A207C74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9378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CF57C-612A-4816-AC6E-9EB8B81D203F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101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44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4500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Cellular components of innate immunity also important in adaptive immunity: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Process the foreign antigens through phagocytosis and then present them to cells involved in adaptive immunity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Neutrofielen: eerste responders (ettercellen)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Natural killer cells: infected cells, tumor cells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Macrofagen: antigen presentatie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Dendritische cellen: belangrijkse voor antigen presentatie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4501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EABBEA1-30D5-4C19-A6C8-C770A207C741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C6A22-4B14-41C5-BBAE-AF54D15225E9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15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11937" cy="3719513"/>
          </a:xfrm>
          <a:ln/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6300"/>
            <a:ext cx="49847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/>
          <a:lstStyle/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Bescherming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lichaam</a:t>
            </a:r>
            <a:r>
              <a:rPr lang="en-US" altLang="zh-CN" dirty="0">
                <a:latin typeface="Calibri" panose="020F0502020204030204" pitchFamily="34" charset="0"/>
              </a:rPr>
              <a:t> 3 </a:t>
            </a:r>
            <a:r>
              <a:rPr lang="en-US" altLang="zh-CN" dirty="0" err="1">
                <a:latin typeface="Calibri" panose="020F0502020204030204" pitchFamily="34" charset="0"/>
              </a:rPr>
              <a:t>verdedigingslinies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1: </a:t>
            </a:r>
            <a:r>
              <a:rPr lang="en-US" altLang="zh-CN" dirty="0" err="1">
                <a:latin typeface="Calibri" panose="020F0502020204030204" pitchFamily="34" charset="0"/>
              </a:rPr>
              <a:t>huid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slijmvliezen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fysieke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chemische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barriere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tranen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ogen</a:t>
            </a:r>
            <a:r>
              <a:rPr lang="en-US" altLang="zh-CN" dirty="0">
                <a:latin typeface="Calibri" panose="020F0502020204030204" pitchFamily="34" charset="0"/>
              </a:rPr>
              <a:t> (lysozyme </a:t>
            </a:r>
            <a:r>
              <a:rPr lang="en-US" altLang="zh-CN" dirty="0" err="1">
                <a:latin typeface="Calibri" panose="020F0502020204030204" pitchFamily="34" charset="0"/>
              </a:rPr>
              <a:t>breekt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bacteriële</a:t>
            </a:r>
            <a:r>
              <a:rPr lang="en-US" altLang="zh-CN" dirty="0">
                <a:latin typeface="Calibri" panose="020F0502020204030204" pitchFamily="34" charset="0"/>
              </a:rPr>
              <a:t> wand </a:t>
            </a:r>
            <a:r>
              <a:rPr lang="en-US" altLang="zh-CN" dirty="0" err="1">
                <a:latin typeface="Calibri" panose="020F0502020204030204" pitchFamily="34" charset="0"/>
              </a:rPr>
              <a:t>af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-</a:t>
            </a:r>
            <a:r>
              <a:rPr lang="en-US" altLang="zh-CN" dirty="0" err="1">
                <a:latin typeface="Calibri" panose="020F0502020204030204" pitchFamily="34" charset="0"/>
              </a:rPr>
              <a:t>speeksel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mondholte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</a:t>
            </a:r>
            <a:r>
              <a:rPr lang="en-US" altLang="zh-CN" dirty="0" err="1">
                <a:latin typeface="Calibri" panose="020F0502020204030204" pitchFamily="34" charset="0"/>
              </a:rPr>
              <a:t>Inflammatie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onsteking</a:t>
            </a:r>
            <a:r>
              <a:rPr lang="en-US" altLang="zh-CN" dirty="0">
                <a:latin typeface="Calibri" panose="020F0502020204030204" pitchFamily="34" charset="0"/>
              </a:rPr>
              <a:t> (IS NIET HETZELFDE ALS INFECTIE !!! ANDER HOOFDSTUK)</a:t>
            </a:r>
          </a:p>
          <a:p>
            <a:pPr eaLnBrk="1" hangingPunct="1"/>
            <a:r>
              <a:rPr lang="en-US" altLang="zh-CN" dirty="0" err="1">
                <a:latin typeface="Calibri" panose="020F0502020204030204" pitchFamily="34" charset="0"/>
              </a:rPr>
              <a:t>Niet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dwz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identiek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ONafhankelijk</a:t>
            </a:r>
            <a:r>
              <a:rPr lang="en-US" altLang="zh-CN" dirty="0">
                <a:latin typeface="Calibri" panose="020F0502020204030204" pitchFamily="34" charset="0"/>
              </a:rPr>
              <a:t> van </a:t>
            </a:r>
            <a:r>
              <a:rPr lang="en-US" altLang="zh-CN" dirty="0" err="1">
                <a:latin typeface="Calibri" panose="020F0502020204030204" pitchFamily="34" charset="0"/>
              </a:rPr>
              <a:t>oorzaak</a:t>
            </a:r>
            <a:r>
              <a:rPr lang="en-US" altLang="zh-CN" dirty="0">
                <a:latin typeface="Calibri" panose="020F0502020204030204" pitchFamily="34" charset="0"/>
              </a:rPr>
              <a:t> injury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3. </a:t>
            </a:r>
            <a:r>
              <a:rPr lang="en-US" altLang="zh-CN" dirty="0" err="1">
                <a:latin typeface="Calibri" panose="020F0502020204030204" pitchFamily="34" charset="0"/>
              </a:rPr>
              <a:t>immuunrespons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err="1">
                <a:latin typeface="Calibri" panose="020F0502020204030204" pitchFamily="34" charset="0"/>
              </a:rPr>
              <a:t>specifiek</a:t>
            </a:r>
            <a:r>
              <a:rPr lang="en-US" altLang="zh-CN" dirty="0">
                <a:latin typeface="Calibri" panose="020F0502020204030204" pitchFamily="34" charset="0"/>
              </a:rPr>
              <a:t> (</a:t>
            </a:r>
            <a:r>
              <a:rPr lang="en-US" altLang="zh-CN" dirty="0" err="1">
                <a:latin typeface="Calibri" panose="020F0502020204030204" pitchFamily="34" charset="0"/>
              </a:rPr>
              <a:t>volgend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hoofdstuk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1. What can you do to improve or strengthen your first line of defense?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</a:t>
            </a:r>
            <a:r>
              <a:rPr lang="en-US" altLang="zh-CN" dirty="0" err="1">
                <a:latin typeface="Calibri" panose="020F0502020204030204" pitchFamily="34" charset="0"/>
              </a:rPr>
              <a:t>wondjes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vermijden</a:t>
            </a:r>
            <a:r>
              <a:rPr lang="en-US" altLang="zh-CN" dirty="0"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latin typeface="Calibri" panose="020F0502020204030204" pitchFamily="34" charset="0"/>
              </a:rPr>
              <a:t>en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</a:rPr>
              <a:t>afdekken</a:t>
            </a:r>
            <a:r>
              <a:rPr lang="en-US" altLang="zh-CN" dirty="0">
                <a:latin typeface="Calibri" panose="020F0502020204030204" pitchFamily="34" charset="0"/>
              </a:rPr>
              <a:t>; maintain integrity of skin by avoiding excessive dryness or moisture.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2. What lines of defense are you enhancing by putting on an antibiotic ointment and covering a laceration with a band-aid?</a:t>
            </a: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Answer: First and third.</a:t>
            </a:r>
          </a:p>
          <a:p>
            <a:pPr eaLnBrk="1" hangingPunct="1"/>
            <a:endParaRPr lang="en-US" altLang="zh-CN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</a:rPr>
              <a:t>Immune response = Chapter 4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Infection = Chapter 5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15872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99" tIns="46302" rIns="94199" bIns="46302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87AD655-4C20-4F44-8497-E72452A4EF38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9662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C86A7F-45C9-430D-AFD5-4CE766B7716B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102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06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4064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Other lymphoid tissue</a:t>
            </a:r>
          </a:p>
          <a:p>
            <a:pPr eaLnBrk="1" hangingPunct="1">
              <a:buFontTx/>
              <a:buChar char="-"/>
            </a:pPr>
            <a:r>
              <a:rPr lang="en-US" altLang="nl-BE" dirty="0" err="1">
                <a:latin typeface="Calibri" panose="020F0502020204030204" pitchFamily="34" charset="0"/>
              </a:rPr>
              <a:t>Peyerse</a:t>
            </a:r>
            <a:r>
              <a:rPr lang="en-US" altLang="nl-BE" dirty="0">
                <a:latin typeface="Calibri" panose="020F0502020204030204" pitchFamily="34" charset="0"/>
              </a:rPr>
              <a:t> platen</a:t>
            </a:r>
          </a:p>
          <a:p>
            <a:pPr eaLnBrk="1" hangingPunct="1">
              <a:buFontTx/>
              <a:buChar char="-"/>
            </a:pPr>
            <a:r>
              <a:rPr lang="en-US" altLang="nl-BE" dirty="0">
                <a:latin typeface="Calibri" panose="020F0502020204030204" pitchFamily="34" charset="0"/>
              </a:rPr>
              <a:t>Appendix</a:t>
            </a:r>
          </a:p>
          <a:p>
            <a:pPr eaLnBrk="1" hangingPunct="1">
              <a:buFontTx/>
              <a:buChar char="-"/>
            </a:pPr>
            <a:r>
              <a:rPr lang="en-US" altLang="nl-BE" dirty="0" err="1">
                <a:latin typeface="Calibri" panose="020F0502020204030204" pitchFamily="34" charset="0"/>
              </a:rPr>
              <a:t>Adenoiden</a:t>
            </a:r>
            <a:endParaRPr lang="en-US" altLang="nl-BE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nl-BE" dirty="0" err="1">
                <a:latin typeface="Calibri" panose="020F0502020204030204" pitchFamily="34" charset="0"/>
              </a:rPr>
              <a:t>Tonsillen</a:t>
            </a:r>
            <a:endParaRPr lang="en-US" altLang="nl-BE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nl-BE" dirty="0" err="1">
                <a:latin typeface="Calibri" panose="020F0502020204030204" pitchFamily="34" charset="0"/>
              </a:rPr>
              <a:t>Broncus</a:t>
            </a:r>
            <a:r>
              <a:rPr lang="en-US" altLang="nl-BE" dirty="0">
                <a:latin typeface="Calibri" panose="020F0502020204030204" pitchFamily="34" charset="0"/>
              </a:rPr>
              <a:t> associated lymphoid tissue</a:t>
            </a:r>
          </a:p>
          <a:p>
            <a:pPr eaLnBrk="1" hangingPunct="1"/>
            <a:endParaRPr lang="en-US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Vessels of lymphatic system work in concert with the blood vessels to promote effective immune response</a:t>
            </a:r>
          </a:p>
          <a:p>
            <a:pPr eaLnBrk="1" hangingPunct="1"/>
            <a:endParaRPr lang="en-US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dirty="0" err="1">
                <a:latin typeface="Calibri" panose="020F0502020204030204" pitchFamily="34" charset="0"/>
              </a:rPr>
              <a:t>Lymfe</a:t>
            </a:r>
            <a:r>
              <a:rPr lang="en-US" altLang="nl-BE" dirty="0">
                <a:latin typeface="Calibri" panose="020F0502020204030204" pitchFamily="34" charset="0"/>
              </a:rPr>
              <a:t> = </a:t>
            </a:r>
            <a:r>
              <a:rPr lang="en-US" altLang="nl-BE" dirty="0" err="1">
                <a:latin typeface="Calibri" panose="020F0502020204030204" pitchFamily="34" charset="0"/>
              </a:rPr>
              <a:t>filtratie</a:t>
            </a:r>
            <a:r>
              <a:rPr lang="en-US" altLang="nl-BE" dirty="0">
                <a:latin typeface="Calibri" panose="020F0502020204030204" pitchFamily="34" charset="0"/>
              </a:rPr>
              <a:t> product </a:t>
            </a:r>
            <a:r>
              <a:rPr lang="en-US" altLang="nl-BE" dirty="0" err="1">
                <a:latin typeface="Calibri" panose="020F0502020204030204" pitchFamily="34" charset="0"/>
              </a:rPr>
              <a:t>extracellulaire</a:t>
            </a:r>
            <a:r>
              <a:rPr lang="en-US" altLang="nl-BE" dirty="0">
                <a:latin typeface="Calibri" panose="020F0502020204030204" pitchFamily="34" charset="0"/>
              </a:rPr>
              <a:t> </a:t>
            </a:r>
            <a:r>
              <a:rPr lang="en-US" altLang="nl-BE" dirty="0" err="1">
                <a:latin typeface="Calibri" panose="020F0502020204030204" pitchFamily="34" charset="0"/>
              </a:rPr>
              <a:t>vloeistof</a:t>
            </a:r>
            <a:endParaRPr lang="en-US" altLang="nl-BE" dirty="0">
              <a:latin typeface="Calibri" panose="020F0502020204030204" pitchFamily="34" charset="0"/>
            </a:endParaRPr>
          </a:p>
          <a:p>
            <a:pPr eaLnBrk="1" hangingPunct="1"/>
            <a:endParaRPr lang="en-US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1. When increased lymphocyte production is stimulated, these additional cells travel to the lymph nodes. How could you determine if this was occurring with a physical examination? What signs and symptoms might a person have if this occurs?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Answer: Lymph nodes will be enlarged (lymphadenopathy). They can be felt using palpation. Usually painless, enlarged lymph nodes may be noticed visually or by touch by the affected person.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4064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E48838A-2671-49DD-B932-A587967993F2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9586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C86A7F-45C9-430D-AFD5-4CE766B7716B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103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06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40644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Other lymphoid tissue</a:t>
            </a:r>
          </a:p>
          <a:p>
            <a:pPr eaLnBrk="1" hangingPunct="1">
              <a:buFontTx/>
              <a:buChar char="-"/>
            </a:pPr>
            <a:r>
              <a:rPr lang="en-US" altLang="nl-BE" dirty="0" err="1">
                <a:latin typeface="Calibri" panose="020F0502020204030204" pitchFamily="34" charset="0"/>
              </a:rPr>
              <a:t>Peyerse</a:t>
            </a:r>
            <a:r>
              <a:rPr lang="en-US" altLang="nl-BE" dirty="0">
                <a:latin typeface="Calibri" panose="020F0502020204030204" pitchFamily="34" charset="0"/>
              </a:rPr>
              <a:t> platen</a:t>
            </a:r>
          </a:p>
          <a:p>
            <a:pPr eaLnBrk="1" hangingPunct="1">
              <a:buFontTx/>
              <a:buChar char="-"/>
            </a:pPr>
            <a:r>
              <a:rPr lang="en-US" altLang="nl-BE" dirty="0">
                <a:latin typeface="Calibri" panose="020F0502020204030204" pitchFamily="34" charset="0"/>
              </a:rPr>
              <a:t>Appendix</a:t>
            </a:r>
          </a:p>
          <a:p>
            <a:pPr eaLnBrk="1" hangingPunct="1">
              <a:buFontTx/>
              <a:buChar char="-"/>
            </a:pPr>
            <a:r>
              <a:rPr lang="en-US" altLang="nl-BE" dirty="0" err="1">
                <a:latin typeface="Calibri" panose="020F0502020204030204" pitchFamily="34" charset="0"/>
              </a:rPr>
              <a:t>Adenoiden</a:t>
            </a:r>
            <a:endParaRPr lang="en-US" altLang="nl-BE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nl-BE" dirty="0" err="1">
                <a:latin typeface="Calibri" panose="020F0502020204030204" pitchFamily="34" charset="0"/>
              </a:rPr>
              <a:t>Tonsillen</a:t>
            </a:r>
            <a:endParaRPr lang="en-US" altLang="nl-BE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nl-BE" dirty="0" err="1">
                <a:latin typeface="Calibri" panose="020F0502020204030204" pitchFamily="34" charset="0"/>
              </a:rPr>
              <a:t>Broncus</a:t>
            </a:r>
            <a:r>
              <a:rPr lang="en-US" altLang="nl-BE" dirty="0">
                <a:latin typeface="Calibri" panose="020F0502020204030204" pitchFamily="34" charset="0"/>
              </a:rPr>
              <a:t> associated lymphoid tissue</a:t>
            </a:r>
          </a:p>
          <a:p>
            <a:pPr eaLnBrk="1" hangingPunct="1"/>
            <a:endParaRPr lang="en-US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Vessels of lymphatic system work in concert with the blood vessels to promote effective immune response</a:t>
            </a:r>
          </a:p>
          <a:p>
            <a:pPr eaLnBrk="1" hangingPunct="1"/>
            <a:endParaRPr lang="en-US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dirty="0" err="1">
                <a:latin typeface="Calibri" panose="020F0502020204030204" pitchFamily="34" charset="0"/>
              </a:rPr>
              <a:t>Lymfe</a:t>
            </a:r>
            <a:r>
              <a:rPr lang="en-US" altLang="nl-BE" dirty="0">
                <a:latin typeface="Calibri" panose="020F0502020204030204" pitchFamily="34" charset="0"/>
              </a:rPr>
              <a:t> = </a:t>
            </a:r>
            <a:r>
              <a:rPr lang="en-US" altLang="nl-BE" dirty="0" err="1">
                <a:latin typeface="Calibri" panose="020F0502020204030204" pitchFamily="34" charset="0"/>
              </a:rPr>
              <a:t>filtratie</a:t>
            </a:r>
            <a:r>
              <a:rPr lang="en-US" altLang="nl-BE" dirty="0">
                <a:latin typeface="Calibri" panose="020F0502020204030204" pitchFamily="34" charset="0"/>
              </a:rPr>
              <a:t> product </a:t>
            </a:r>
            <a:r>
              <a:rPr lang="en-US" altLang="nl-BE" dirty="0" err="1">
                <a:latin typeface="Calibri" panose="020F0502020204030204" pitchFamily="34" charset="0"/>
              </a:rPr>
              <a:t>extracellulaire</a:t>
            </a:r>
            <a:r>
              <a:rPr lang="en-US" altLang="nl-BE" dirty="0">
                <a:latin typeface="Calibri" panose="020F0502020204030204" pitchFamily="34" charset="0"/>
              </a:rPr>
              <a:t> </a:t>
            </a:r>
            <a:r>
              <a:rPr lang="en-US" altLang="nl-BE" dirty="0" err="1">
                <a:latin typeface="Calibri" panose="020F0502020204030204" pitchFamily="34" charset="0"/>
              </a:rPr>
              <a:t>vloeistof</a:t>
            </a:r>
            <a:endParaRPr lang="en-US" altLang="nl-BE" dirty="0">
              <a:latin typeface="Calibri" panose="020F0502020204030204" pitchFamily="34" charset="0"/>
            </a:endParaRPr>
          </a:p>
          <a:p>
            <a:pPr eaLnBrk="1" hangingPunct="1"/>
            <a:endParaRPr lang="en-US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1. When increased lymphocyte production is stimulated, these additional cells travel to the lymph nodes. How could you determine if this was occurring with a physical examination? What signs and symptoms might a person have if this occurs?</a:t>
            </a:r>
          </a:p>
          <a:p>
            <a:pPr eaLnBrk="1" hangingPunct="1"/>
            <a:r>
              <a:rPr lang="en-US" altLang="nl-BE" dirty="0">
                <a:latin typeface="Calibri" panose="020F0502020204030204" pitchFamily="34" charset="0"/>
              </a:rPr>
              <a:t>Answer: Lymph nodes will be enlarged (lymphadenopathy). They can be felt using palpation. Usually painless, enlarged lymph nodes may be noticed visually or by touch by the affected person.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40645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E48838A-2671-49DD-B932-A587967993F2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7451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706EF-401F-4FD1-A94B-E059614EDCF1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106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8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859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Antibody = immunoglobulin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859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44DE4A-7019-4B92-818D-EC01D4284889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2412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53A7E-2D4A-4950-B36B-1DF07D626F4C}" type="slidenum">
              <a:rPr lang="nl-BE" smtClean="0"/>
              <a:t>109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986563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706EF-401F-4FD1-A94B-E059614EDCF1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110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8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859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Antibody = immunoglobulin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859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44DE4A-7019-4B92-818D-EC01D4284889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0772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706EF-401F-4FD1-A94B-E059614EDCF1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111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8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859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Antibody = immunoglobulin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859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44DE4A-7019-4B92-818D-EC01D4284889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1425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706EF-401F-4FD1-A94B-E059614EDCF1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112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8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859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Antibody = immunoglobulin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859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44DE4A-7019-4B92-818D-EC01D4284889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6925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706EF-401F-4FD1-A94B-E059614EDCF1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113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8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3859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Antibody = immunoglobulin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3859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44DE4A-7019-4B92-818D-EC01D4284889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113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2582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29142C-C5F0-455B-BF95-A62C528C6400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115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67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46788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MHC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MHC 1 wordt gevonden op nucleated cell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En wordt herkend door cytotoxischeT Ly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MHC2 gevonden op APC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En wordt herkend door T helper ly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46789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579A280-FD1A-4DF2-A233-F68F017297A4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8777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36711-0871-41E8-87D6-B0DEAFA1D357}" type="slidenum">
              <a:rPr lang="nl-NL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116</a:t>
            </a:fld>
            <a:endParaRPr lang="nl-NL" altLang="nl-B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88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4538"/>
            <a:ext cx="6607175" cy="3717925"/>
          </a:xfrm>
          <a:ln/>
        </p:spPr>
      </p:sp>
      <p:sp>
        <p:nvSpPr>
          <p:cNvPr id="248836" name="Notes Placeholder 2"/>
          <p:cNvSpPr>
            <a:spLocks noGrp="1"/>
          </p:cNvSpPr>
          <p:nvPr>
            <p:ph type="body" idx="1"/>
          </p:nvPr>
        </p:nvSpPr>
        <p:spPr>
          <a:xfrm>
            <a:off x="830263" y="4687888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/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Virus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En viraal geinfecteerde cel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Lokt zowel cytotoxische als humorale immuniteit uit</a:t>
            </a:r>
            <a:endParaRPr lang="nl-NL" altLang="nl-BE" dirty="0">
              <a:latin typeface="Calibri" panose="020F0502020204030204" pitchFamily="34" charset="0"/>
            </a:endParaRPr>
          </a:p>
        </p:txBody>
      </p:sp>
      <p:sp>
        <p:nvSpPr>
          <p:cNvPr id="248837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0" tIns="46140" rIns="93870" bIns="4614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EAB87E0-F3B8-456A-AB90-F3647A4ACE4F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9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F071-CE4B-3E9E-F70A-3FA3F4377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28CAC-5D7D-CC8E-1CA3-C723D0906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B3898-6893-3194-F8AD-F59FA86F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99CAD-A3DF-AA8B-C015-30972B78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D996A-319F-DF5A-1EE0-330E5223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FE418-29AE-6ACD-2870-B48FB703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48B29-AF0D-6988-2BDF-B4D2F29A9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BFA81-D0A6-DE67-692E-DE6FCEA7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C2C9-7A3B-D203-9738-2376FE3E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5A345-4CF0-BB96-EC72-8C57CB73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3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C38810-6FD0-CC10-5462-A010D3FF4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F5DE3-FB59-7AB8-89DD-5DD29FE65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C947E-B8A5-8BD2-0EB7-5A5BECCD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98B0-99DC-221A-747E-F16EE3E6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6BCA8-BB92-9534-5AE5-5C02EE60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A8DC6-D68F-43DA-AA86-B1A5F69D341A}" type="slidenum">
              <a:rPr lang="nl-NL" altLang="nl-B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8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3E21-5294-3D52-97A0-3190B3B5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5EC8D-B03D-1B2C-476B-2C02CC56A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DE789-81D2-9F46-0E55-55C43BE1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FF32-FC6B-CF83-A0D5-3337085F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B9B3-E098-1F01-76AE-14E5F749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9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913D-8FDA-B749-FB4A-19421CA1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E4B29-A29B-6C3D-7977-D36E4F7AF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F9AA4-3FE6-162A-6C98-B5FCE33B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4B2E8-6E88-C451-BB9D-285A36A8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771B8-8249-B9DF-EB29-87CE6FDC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C3FF-31EE-AA52-FC43-D6F5425B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67B42-7DA8-043F-7565-E09F1469D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AD767-AE40-0D56-399B-91F35ABAD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CDF0E-FA5C-CDE1-323E-B609613B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3F9E7-7C48-E4EF-EFE8-A05A9C46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E2203-AA5A-21E5-856E-7CFC218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E63B-82C8-DE8A-201E-6ACE13E4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6D211-EC9E-91D8-C053-D3585C01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14E7B-EEF0-CC6F-2AB7-82F2A6352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52A37-56C1-853D-012F-1F6089ECB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36A90-88A9-0241-14D6-D7234BF21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D76FB-5C28-FDF4-CBA4-C4556909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73A2F-0BB3-4ED1-E295-70514020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A1B615-56F1-F435-1BAD-93B6BEDA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1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A224-CC9D-1167-5B39-D08E79E8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3F03A-E752-CE66-CAD3-AF6E6377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5DCB3-08AC-E8B7-212E-D59A8BEA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BB943-067B-D837-5165-09D9C674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6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3A62E-0CC8-0E50-9B65-8389802F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B3571-9D2D-9248-57AB-C0FD1851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E96DD-BD12-F4AD-EFC5-E638327B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6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15AC-5C4C-B129-0A91-B74DCE7C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8B0C-72E8-3F47-F28C-2206FB444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41FA9-4F16-03B2-C0FA-958006BC8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86D01-BF23-0E11-DD34-071913AF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5C3C2-5999-98BD-D5D6-39BE7DF6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352F3-7C3A-257C-DE5B-22A81065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6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F95A-F6F0-ABCD-DF11-13D8E67C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29A46-94A6-F2D3-E108-B2E198AC0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F0364-5120-9618-59E2-2EE6C6E6F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E0109-FC76-CF14-BF66-0F9D2DB9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B32AC-85C7-FD04-3D85-AE523A5A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3B59E-16D5-BE1B-750E-19AFC88A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87ACBE-756C-C4D6-B277-B9BA581B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10B2E-E570-1FD4-9A86-9436F7B4D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DDE9-8E3B-41D0-FAFC-6059A563B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1FDB-3E9E-1E4F-AAA7-D172F3CD173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BE96E-DB19-7009-6E5F-F351D2FE0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8C1F1-1168-B79F-0FCB-199F0D628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42E7B-BFE3-A84B-97DF-5CE02C7EC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9.wdp"/><Relationship Id="rId14" Type="http://schemas.openxmlformats.org/officeDocument/2006/relationships/image" Target="../media/image1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9.wdp"/><Relationship Id="rId14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9.wdp"/><Relationship Id="rId14" Type="http://schemas.openxmlformats.org/officeDocument/2006/relationships/image" Target="../media/image15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y.com/supermarket-generic-brand-packs-of-ibuprofen-tablets-caplets-with-image67898585.html?imageid=DCB62BDB-67F0-4B5E-8246-E997FB6DFEF8&amp;p=12821&amp;pn=1&amp;searchId=5ea0177269d71cdafc7babf153490b33&amp;searchtype=0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amy.com/carrara-italy-july-24-2019-box-of-brufen-pills-ibuprofen-on-a-glass-table-with-a-glass-of-water-and-a-pill-ready-to-be-used-image261051701.html?imageid=FCDEDF39-9554-4BFC-8D07-D1B2E20BA0FA&amp;p=555879&amp;pn=1&amp;searchId=5ea0177269d71cdafc7babf153490b33&amp;searchtype=0" TargetMode="External"/><Relationship Id="rId4" Type="http://schemas.openxmlformats.org/officeDocument/2006/relationships/hyperlink" Target="https://www.alamy.com/stock-photo-supermarket-branded-common-painkillers-uk-2012-40217995.html?imageid=2CD38300-D6F8-4402-9E86-F50E21F69D2C&amp;p=148050&amp;pn=1&amp;searchId=5ea0177269d71cdafc7babf153490b33&amp;searchtype=0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y.com/supermarket-generic-brand-packs-of-ibuprofen-tablets-caplets-with-image67898585.html?imageid=DCB62BDB-67F0-4B5E-8246-E997FB6DFEF8&amp;p=12821&amp;pn=1&amp;searchId=5ea0177269d71cdafc7babf153490b33&amp;searchtype=0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amy.com/carrara-italy-july-24-2019-box-of-brufen-pills-ibuprofen-on-a-glass-table-with-a-glass-of-water-and-a-pill-ready-to-be-used-image261051701.html?imageid=FCDEDF39-9554-4BFC-8D07-D1B2E20BA0FA&amp;p=555879&amp;pn=1&amp;searchId=5ea0177269d71cdafc7babf153490b33&amp;searchtype=0" TargetMode="External"/><Relationship Id="rId4" Type="http://schemas.openxmlformats.org/officeDocument/2006/relationships/hyperlink" Target="https://www.alamy.com/stock-photo-supermarket-branded-common-painkillers-uk-2012-40217995.html?imageid=2CD38300-D6F8-4402-9E86-F50E21F69D2C&amp;p=148050&amp;pn=1&amp;searchId=5ea0177269d71cdafc7babf153490b33&amp;searchtype=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amy.com/carrara-italy-july-24-2019-box-of-brufen-pills-ibuprofen-on-a-glass-table-with-a-glass-of-water-and-a-pill-ready-to-be-used-image261051701.html?imageid=FCDEDF39-9554-4BFC-8D07-D1B2E20BA0FA&amp;p=555879&amp;pn=1&amp;searchId=5ea0177269d71cdafc7babf153490b33&amp;searchtype=0" TargetMode="External"/><Relationship Id="rId5" Type="http://schemas.openxmlformats.org/officeDocument/2006/relationships/hyperlink" Target="https://www.alamy.com/stock-photo-supermarket-branded-common-painkillers-uk-2012-40217995.html?imageid=2CD38300-D6F8-4402-9E86-F50E21F69D2C&amp;p=148050&amp;pn=1&amp;searchId=5ea0177269d71cdafc7babf153490b33&amp;searchtype=0" TargetMode="External"/><Relationship Id="rId4" Type="http://schemas.openxmlformats.org/officeDocument/2006/relationships/hyperlink" Target="https://www.alamy.com/supermarket-generic-brand-packs-of-ibuprofen-tablets-caplets-with-image67898585.html?imageid=DCB62BDB-67F0-4B5E-8246-E997FB6DFEF8&amp;p=12821&amp;pn=1&amp;searchId=5ea0177269d71cdafc7babf153490b33&amp;searchtype=0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www.alamy.com/supermarket-generic-brand-packs-of-ibuprofen-tablets-caplets-with-image67898585.html?imageid=DCB62BDB-67F0-4B5E-8246-E997FB6DFEF8&amp;p=12821&amp;pn=1&amp;searchId=5ea0177269d71cdafc7babf153490b33&amp;searchtype=0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core/lw/2.0/html/tileshop_pmc/tileshop_pmc_inline.html?title=Click%20on%20image%20to%20zoom&amp;p=PMC3&amp;id=2661189_cjg228951.jpg" TargetMode="External"/><Relationship Id="rId5" Type="http://schemas.openxmlformats.org/officeDocument/2006/relationships/hyperlink" Target="https://www.alamy.com/carrara-italy-july-24-2019-box-of-brufen-pills-ibuprofen-on-a-glass-table-with-a-glass-of-water-and-a-pill-ready-to-be-used-image261051701.html?imageid=FCDEDF39-9554-4BFC-8D07-D1B2E20BA0FA&amp;p=555879&amp;pn=1&amp;searchId=5ea0177269d71cdafc7babf153490b33&amp;searchtype=0" TargetMode="External"/><Relationship Id="rId4" Type="http://schemas.openxmlformats.org/officeDocument/2006/relationships/hyperlink" Target="https://www.alamy.com/stock-photo-supermarket-branded-common-painkillers-uk-2012-40217995.html?imageid=2CD38300-D6F8-4402-9E86-F50E21F69D2C&amp;p=148050&amp;pn=1&amp;searchId=5ea0177269d71cdafc7babf153490b33&amp;searchtype=0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y.com/supermarket-generic-brand-packs-of-ibuprofen-tablets-caplets-with-image67898585.html?imageid=DCB62BDB-67F0-4B5E-8246-E997FB6DFEF8&amp;p=12821&amp;pn=1&amp;searchId=5ea0177269d71cdafc7babf153490b33&amp;searchtype=0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amy.com/carrara-italy-july-24-2019-box-of-brufen-pills-ibuprofen-on-a-glass-table-with-a-glass-of-water-and-a-pill-ready-to-be-used-image261051701.html?imageid=FCDEDF39-9554-4BFC-8D07-D1B2E20BA0FA&amp;p=555879&amp;pn=1&amp;searchId=5ea0177269d71cdafc7babf153490b33&amp;searchtype=0" TargetMode="External"/><Relationship Id="rId4" Type="http://schemas.openxmlformats.org/officeDocument/2006/relationships/hyperlink" Target="https://www.alamy.com/stock-photo-supermarket-branded-common-painkillers-uk-2012-40217995.html?imageid=2CD38300-D6F8-4402-9E86-F50E21F69D2C&amp;p=148050&amp;pn=1&amp;searchId=5ea0177269d71cdafc7babf153490b33&amp;searchtype=0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y.com/supermarket-generic-brand-packs-of-ibuprofen-tablets-caplets-with-image67898585.html?imageid=DCB62BDB-67F0-4B5E-8246-E997FB6DFEF8&amp;p=12821&amp;pn=1&amp;searchId=5ea0177269d71cdafc7babf153490b33&amp;searchtype=0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alamy.com/carrara-italy-july-24-2019-box-of-brufen-pills-ibuprofen-on-a-glass-table-with-a-glass-of-water-and-a-pill-ready-to-be-used-image261051701.html?imageid=FCDEDF39-9554-4BFC-8D07-D1B2E20BA0FA&amp;p=555879&amp;pn=1&amp;searchId=5ea0177269d71cdafc7babf153490b33&amp;searchtype=0" TargetMode="External"/><Relationship Id="rId4" Type="http://schemas.openxmlformats.org/officeDocument/2006/relationships/hyperlink" Target="https://www.alamy.com/stock-photo-supermarket-branded-common-painkillers-uk-2012-40217995.html?imageid=2CD38300-D6F8-4402-9E86-F50E21F69D2C&amp;p=148050&amp;pn=1&amp;searchId=5ea0177269d71cdafc7babf153490b33&amp;searchtype=0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9.wdp"/><Relationship Id="rId1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9.wdp"/><Relationship Id="rId1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9.wdp"/><Relationship Id="rId1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B95B7B-141C-08ED-9988-0F694E6010D9}"/>
              </a:ext>
            </a:extLst>
          </p:cNvPr>
          <p:cNvSpPr txBox="1"/>
          <p:nvPr/>
        </p:nvSpPr>
        <p:spPr>
          <a:xfrm>
            <a:off x="4479216" y="333245"/>
            <a:ext cx="32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/>
              <a:t>Pathofysiologie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45BE6-673B-4F0C-F9D2-3FAED6614925}"/>
              </a:ext>
            </a:extLst>
          </p:cNvPr>
          <p:cNvSpPr txBox="1"/>
          <p:nvPr/>
        </p:nvSpPr>
        <p:spPr>
          <a:xfrm>
            <a:off x="3342258" y="2160094"/>
            <a:ext cx="5840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Inflammatie en weefselherstel</a:t>
            </a:r>
          </a:p>
          <a:p>
            <a:r>
              <a:rPr lang="nl-NL" sz="2800" b="1" dirty="0"/>
              <a:t>Immuniteit </a:t>
            </a:r>
          </a:p>
          <a:p>
            <a:r>
              <a:rPr lang="nl-NL" sz="2800" b="1" dirty="0"/>
              <a:t>Infectie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97DC83-C707-D309-D85B-479D9597C94D}"/>
              </a:ext>
            </a:extLst>
          </p:cNvPr>
          <p:cNvSpPr txBox="1"/>
          <p:nvPr/>
        </p:nvSpPr>
        <p:spPr>
          <a:xfrm>
            <a:off x="460583" y="5764509"/>
            <a:ext cx="4588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Prof. Dr. Jan F. A. Hendrickx</a:t>
            </a:r>
          </a:p>
          <a:p>
            <a:r>
              <a:rPr lang="nl-NL" sz="2000" b="1" dirty="0"/>
              <a:t>Academiejaar 2023 - 2024</a:t>
            </a:r>
          </a:p>
          <a:p>
            <a:endParaRPr lang="nl-NL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2DF42-5429-C2DE-33E5-3A74C3A67C3D}"/>
              </a:ext>
            </a:extLst>
          </p:cNvPr>
          <p:cNvSpPr txBox="1"/>
          <p:nvPr/>
        </p:nvSpPr>
        <p:spPr>
          <a:xfrm>
            <a:off x="7110917" y="5579843"/>
            <a:ext cx="466913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Download slides op </a:t>
            </a:r>
            <a:r>
              <a:rPr lang="nl-NL" dirty="0" err="1">
                <a:solidFill>
                  <a:srgbClr val="FF0000"/>
                </a:solidFill>
              </a:rPr>
              <a:t>www.NAVAt.org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Tab "Downloads" onderaan</a:t>
            </a:r>
          </a:p>
          <a:p>
            <a:r>
              <a:rPr lang="nl-NL" dirty="0">
                <a:solidFill>
                  <a:srgbClr val="FF0000"/>
                </a:solidFill>
              </a:rPr>
              <a:t>Alleen te kennen wat op dia's staat</a:t>
            </a:r>
          </a:p>
          <a:p>
            <a:r>
              <a:rPr lang="nl-NL" dirty="0" err="1">
                <a:solidFill>
                  <a:srgbClr val="FF0000"/>
                </a:solidFill>
              </a:rPr>
              <a:t>jcnwahendrickx@yahoo.com</a:t>
            </a:r>
            <a:r>
              <a:rPr lang="nl-NL" dirty="0">
                <a:solidFill>
                  <a:srgbClr val="FF0000"/>
                </a:solidFill>
              </a:rPr>
              <a:t> // </a:t>
            </a:r>
            <a:r>
              <a:rPr lang="nl-NL" dirty="0" err="1">
                <a:solidFill>
                  <a:srgbClr val="FF0000"/>
                </a:solidFill>
              </a:rPr>
              <a:t>expect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delays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1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BD19F31A-68D3-1781-F13D-973618550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5" b="90535" l="3721" r="89767">
                        <a14:foregroundMark x1="14884" y1="39095" x2="14884" y2="39095"/>
                        <a14:foregroundMark x1="67442" y1="41564" x2="67442" y2="41564"/>
                        <a14:foregroundMark x1="20465" y1="34568" x2="20465" y2="34568"/>
                        <a14:foregroundMark x1="29302" y1="82305" x2="29302" y2="82305"/>
                        <a14:foregroundMark x1="29302" y1="86420" x2="29302" y2="86420"/>
                        <a14:foregroundMark x1="55814" y1="86420" x2="55814" y2="86420"/>
                        <a14:foregroundMark x1="4186" y1="62140" x2="4186" y2="62140"/>
                        <a14:foregroundMark x1="43256" y1="90535" x2="43256" y2="90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007" y="1731145"/>
            <a:ext cx="1017668" cy="115038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E47D82D-A0FB-2E69-A51A-09DD0C4A3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0" b="89535" l="1008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74" y="1835648"/>
            <a:ext cx="1093396" cy="118696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6FE88E5-C5E6-BEEA-8A0F-F911980EAB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45" b="89855" l="9901" r="89604">
                        <a14:foregroundMark x1="30693" y1="21014" x2="30693" y2="21014"/>
                        <a14:foregroundMark x1="19307" y1="41304" x2="19307" y2="41304"/>
                        <a14:foregroundMark x1="23267" y1="27899" x2="23267" y2="27899"/>
                        <a14:foregroundMark x1="15842" y1="32246" x2="15842" y2="32246"/>
                        <a14:foregroundMark x1="85644" y1="51449" x2="85644" y2="51449"/>
                        <a14:foregroundMark x1="87624" y1="52899" x2="87624" y2="52899"/>
                        <a14:foregroundMark x1="89604" y1="53623" x2="89604" y2="53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85" y="1770234"/>
            <a:ext cx="926123" cy="126609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1F366C29-7786-64BF-8222-ECAE09C29DA4}"/>
              </a:ext>
            </a:extLst>
          </p:cNvPr>
          <p:cNvSpPr txBox="1"/>
          <p:nvPr/>
        </p:nvSpPr>
        <p:spPr>
          <a:xfrm>
            <a:off x="1971955" y="31777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Eosinofiel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9F6EAE-941F-2993-FF8A-D7AAA6B55B80}"/>
              </a:ext>
            </a:extLst>
          </p:cNvPr>
          <p:cNvSpPr txBox="1"/>
          <p:nvPr/>
        </p:nvSpPr>
        <p:spPr>
          <a:xfrm>
            <a:off x="3380113" y="3177794"/>
            <a:ext cx="120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Basofiel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6456EF2-325C-093E-77F8-483F3A5E6224}"/>
              </a:ext>
            </a:extLst>
          </p:cNvPr>
          <p:cNvSpPr txBox="1"/>
          <p:nvPr/>
        </p:nvSpPr>
        <p:spPr>
          <a:xfrm>
            <a:off x="10273000" y="3224768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Lymfocyt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9796E482-7E9A-5F3B-0FEB-C7B80BD6CB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4" b="90458" l="2230" r="89591">
                        <a14:foregroundMark x1="25651" y1="90458" x2="25651" y2="90458"/>
                        <a14:foregroundMark x1="47212" y1="83206" x2="47212" y2="83206"/>
                        <a14:foregroundMark x1="53160" y1="76718" x2="53160" y2="76718"/>
                        <a14:foregroundMark x1="57249" y1="61069" x2="57249" y2="61069"/>
                        <a14:foregroundMark x1="53903" y1="50763" x2="53903" y2="50763"/>
                        <a14:foregroundMark x1="47212" y1="45420" x2="47212" y2="45420"/>
                        <a14:foregroundMark x1="43866" y1="42748" x2="43866" y2="42748"/>
                        <a14:foregroundMark x1="17472" y1="43130" x2="17472" y2="43130"/>
                        <a14:foregroundMark x1="10409" y1="51527" x2="10409" y2="51527"/>
                        <a14:foregroundMark x1="10409" y1="78626" x2="10409" y2="78626"/>
                        <a14:foregroundMark x1="20446" y1="85878" x2="20446" y2="85878"/>
                        <a14:foregroundMark x1="15613" y1="84733" x2="15613" y2="84733"/>
                        <a14:foregroundMark x1="41264" y1="87405" x2="41264" y2="87405"/>
                        <a14:foregroundMark x1="34201" y1="89313" x2="34201" y2="89313"/>
                        <a14:foregroundMark x1="57249" y1="73664" x2="57249" y2="73664"/>
                        <a14:foregroundMark x1="40892" y1="40840" x2="40892" y2="40840"/>
                        <a14:foregroundMark x1="32342" y1="39695" x2="32342" y2="39695"/>
                        <a14:foregroundMark x1="24907" y1="39695" x2="24907" y2="39695"/>
                        <a14:foregroundMark x1="13383" y1="42748" x2="13383" y2="42748"/>
                        <a14:foregroundMark x1="11152" y1="48473" x2="11152" y2="48473"/>
                        <a14:foregroundMark x1="2602" y1="60687" x2="2602" y2="60687"/>
                        <a14:foregroundMark x1="7807" y1="77099" x2="7807" y2="77099"/>
                        <a14:foregroundMark x1="6691" y1="68321" x2="6691" y2="68321"/>
                        <a14:foregroundMark x1="13755" y1="48473" x2="13755" y2="48473"/>
                        <a14:foregroundMark x1="14126" y1="44275" x2="14126" y2="44275"/>
                        <a14:foregroundMark x1="20818" y1="39695" x2="20818" y2="3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2102" y="1769315"/>
            <a:ext cx="1017668" cy="993052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EFD51C92-D564-D445-8CAA-F68A81EDB9BE}"/>
              </a:ext>
            </a:extLst>
          </p:cNvPr>
          <p:cNvSpPr txBox="1"/>
          <p:nvPr/>
        </p:nvSpPr>
        <p:spPr>
          <a:xfrm>
            <a:off x="10151788" y="3662147"/>
            <a:ext cx="1957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T-lymfocyten </a:t>
            </a:r>
          </a:p>
          <a:p>
            <a:r>
              <a:rPr lang="nl-NL"/>
              <a:t>B-lymfocyten</a:t>
            </a:r>
          </a:p>
          <a:p>
            <a:r>
              <a:rPr lang="nl-NL"/>
              <a:t>Natural killer cel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707BFAE3-96DD-3CE3-6B13-95E8CA3D93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27" b="92248" l="0" r="89925">
                        <a14:foregroundMark x1="6716" y1="41473" x2="6716" y2="41473"/>
                        <a14:foregroundMark x1="0" y1="40698" x2="0" y2="40698"/>
                        <a14:foregroundMark x1="62313" y1="92636" x2="62313" y2="92636"/>
                        <a14:foregroundMark x1="34328" y1="8915" x2="34328" y2="8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220"/>
          <a:stretch/>
        </p:blipFill>
        <p:spPr>
          <a:xfrm>
            <a:off x="7956916" y="4079823"/>
            <a:ext cx="1017668" cy="1011309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43DE3F7-C428-5AFD-B335-6357F3F13391}"/>
              </a:ext>
            </a:extLst>
          </p:cNvPr>
          <p:cNvSpPr txBox="1"/>
          <p:nvPr/>
        </p:nvSpPr>
        <p:spPr>
          <a:xfrm>
            <a:off x="7114621" y="317779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Monocyt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C0ED7A9-4397-03A3-A265-1D600CD66258}"/>
              </a:ext>
            </a:extLst>
          </p:cNvPr>
          <p:cNvSpPr txBox="1"/>
          <p:nvPr/>
        </p:nvSpPr>
        <p:spPr>
          <a:xfrm>
            <a:off x="6197484" y="5234172"/>
            <a:ext cx="157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/>
              <a:t>Macrofaag</a:t>
            </a:r>
            <a:endParaRPr lang="nl-NL" sz="1200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CC9017EF-8B1B-F4BB-4648-351AB92CD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98" b="92481" l="10037" r="89591">
                        <a14:foregroundMark x1="64684" y1="92481" x2="64684" y2="92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945" y="4038522"/>
            <a:ext cx="1017668" cy="101130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3AC17BC-097E-CCF0-8BBC-98ED2FCA44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36" b="89891" l="5948" r="89591">
                        <a14:foregroundMark x1="6320" y1="54372" x2="6320" y2="54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082" y="1688648"/>
            <a:ext cx="1017668" cy="1390788"/>
          </a:xfrm>
          <a:prstGeom prst="rect">
            <a:avLst/>
          </a:prstGeom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55042DA-9974-FCB9-D0D8-02C6CAAB76DB}"/>
              </a:ext>
            </a:extLst>
          </p:cNvPr>
          <p:cNvCxnSpPr>
            <a:cxnSpLocks/>
          </p:cNvCxnSpPr>
          <p:nvPr/>
        </p:nvCxnSpPr>
        <p:spPr>
          <a:xfrm flipH="1" flipV="1">
            <a:off x="8047563" y="3741560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ABA25EB-B290-0F84-F809-14884CF87F54}"/>
              </a:ext>
            </a:extLst>
          </p:cNvPr>
          <p:cNvCxnSpPr>
            <a:cxnSpLocks/>
          </p:cNvCxnSpPr>
          <p:nvPr/>
        </p:nvCxnSpPr>
        <p:spPr>
          <a:xfrm flipV="1">
            <a:off x="7114621" y="3744454"/>
            <a:ext cx="179143" cy="3063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3B126E81-87C0-AAC2-28A7-5F4A4D2A1E35}"/>
              </a:ext>
            </a:extLst>
          </p:cNvPr>
          <p:cNvSpPr txBox="1"/>
          <p:nvPr/>
        </p:nvSpPr>
        <p:spPr>
          <a:xfrm>
            <a:off x="460224" y="317779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/>
              <a:t>Neutrofiel</a:t>
            </a:r>
            <a:endParaRPr lang="nl-NL" sz="12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DF76444-D610-EC50-1B3E-AF85D8FEBED2}"/>
              </a:ext>
            </a:extLst>
          </p:cNvPr>
          <p:cNvSpPr txBox="1"/>
          <p:nvPr/>
        </p:nvSpPr>
        <p:spPr>
          <a:xfrm>
            <a:off x="408226" y="3455601"/>
            <a:ext cx="2149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/>
              <a:t>= PMN, polymorfe neutrofiel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796D8D-5068-29B6-E495-3B402E359993}"/>
              </a:ext>
            </a:extLst>
          </p:cNvPr>
          <p:cNvSpPr txBox="1"/>
          <p:nvPr/>
        </p:nvSpPr>
        <p:spPr>
          <a:xfrm>
            <a:off x="1446360" y="877947"/>
            <a:ext cx="22926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Granulocyten</a:t>
            </a:r>
          </a:p>
          <a:p>
            <a:pPr algn="ctr"/>
            <a:r>
              <a:rPr lang="nl-NL" sz="1600" dirty="0"/>
              <a:t>granulen in cytoplasma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27889B-CEE7-E5D1-E987-0D96A06A2FCE}"/>
              </a:ext>
            </a:extLst>
          </p:cNvPr>
          <p:cNvSpPr txBox="1"/>
          <p:nvPr/>
        </p:nvSpPr>
        <p:spPr>
          <a:xfrm>
            <a:off x="7745930" y="867507"/>
            <a:ext cx="28055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err="1"/>
              <a:t>Agranulocyten</a:t>
            </a:r>
            <a:endParaRPr lang="nl-NL" b="1"/>
          </a:p>
          <a:p>
            <a:pPr algn="ctr"/>
            <a:r>
              <a:rPr lang="nl-NL" sz="1600"/>
              <a:t>geen granulen in cytoplasma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2768473-B24A-5EA6-FE2C-ABCF1CFE64CB}"/>
              </a:ext>
            </a:extLst>
          </p:cNvPr>
          <p:cNvCxnSpPr>
            <a:cxnSpLocks/>
          </p:cNvCxnSpPr>
          <p:nvPr/>
        </p:nvCxnSpPr>
        <p:spPr>
          <a:xfrm flipV="1">
            <a:off x="7818292" y="1597817"/>
            <a:ext cx="227038" cy="3022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000D599-18AD-6DCC-9B19-063E8D9D2E84}"/>
              </a:ext>
            </a:extLst>
          </p:cNvPr>
          <p:cNvCxnSpPr>
            <a:cxnSpLocks/>
          </p:cNvCxnSpPr>
          <p:nvPr/>
        </p:nvCxnSpPr>
        <p:spPr>
          <a:xfrm flipH="1" flipV="1">
            <a:off x="10454108" y="1604476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0CE9E1-827A-A9C5-17AC-929FF9FD53BD}"/>
              </a:ext>
            </a:extLst>
          </p:cNvPr>
          <p:cNvSpPr txBox="1"/>
          <p:nvPr/>
        </p:nvSpPr>
        <p:spPr>
          <a:xfrm>
            <a:off x="1229517" y="279264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Aankleuring</a:t>
            </a:r>
            <a:r>
              <a:rPr lang="nl-NL" b="1" dirty="0"/>
              <a:t> </a:t>
            </a:r>
            <a:r>
              <a:rPr lang="nl-NL" b="1" dirty="0" err="1"/>
              <a:t>granules</a:t>
            </a:r>
            <a:endParaRPr lang="nl-N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B7B5B-4592-F0D3-7100-BA0F4DF98D7D}"/>
              </a:ext>
            </a:extLst>
          </p:cNvPr>
          <p:cNvSpPr txBox="1"/>
          <p:nvPr/>
        </p:nvSpPr>
        <p:spPr>
          <a:xfrm>
            <a:off x="4321507" y="338387"/>
            <a:ext cx="354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Witte bloedcellen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56D66-19F8-A1E4-4C14-816DAA8FB3A4}"/>
              </a:ext>
            </a:extLst>
          </p:cNvPr>
          <p:cNvSpPr txBox="1"/>
          <p:nvPr/>
        </p:nvSpPr>
        <p:spPr>
          <a:xfrm>
            <a:off x="7594368" y="5234632"/>
            <a:ext cx="203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Dendritische cel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3324F-581D-F1B7-0E5A-8CFF647A008D}"/>
              </a:ext>
            </a:extLst>
          </p:cNvPr>
          <p:cNvSpPr/>
          <p:nvPr/>
        </p:nvSpPr>
        <p:spPr>
          <a:xfrm>
            <a:off x="460224" y="1688648"/>
            <a:ext cx="9170406" cy="4264680"/>
          </a:xfrm>
          <a:prstGeom prst="rect">
            <a:avLst/>
          </a:prstGeom>
          <a:noFill/>
          <a:ln w="38100">
            <a:solidFill>
              <a:srgbClr val="EC03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FD4707-A5E7-22FD-D4FC-C352A715CB95}"/>
              </a:ext>
            </a:extLst>
          </p:cNvPr>
          <p:cNvSpPr txBox="1"/>
          <p:nvPr/>
        </p:nvSpPr>
        <p:spPr>
          <a:xfrm>
            <a:off x="2076437" y="5923351"/>
            <a:ext cx="521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C03FB"/>
                </a:solidFill>
              </a:rPr>
              <a:t>Originates from </a:t>
            </a:r>
            <a:r>
              <a:rPr lang="en-US" sz="2400" b="1" u="sng" dirty="0">
                <a:solidFill>
                  <a:srgbClr val="EC03FB"/>
                </a:solidFill>
              </a:rPr>
              <a:t>myeloid</a:t>
            </a:r>
            <a:r>
              <a:rPr lang="en-US" sz="2400" dirty="0">
                <a:solidFill>
                  <a:srgbClr val="EC03FB"/>
                </a:solidFill>
              </a:rPr>
              <a:t> progenitor cell</a:t>
            </a:r>
          </a:p>
        </p:txBody>
      </p:sp>
    </p:spTree>
    <p:extLst>
      <p:ext uri="{BB962C8B-B14F-4D97-AF65-F5344CB8AC3E}">
        <p14:creationId xmlns:p14="http://schemas.microsoft.com/office/powerpoint/2010/main" val="167128666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4.1.jpg">
            <a:extLst>
              <a:ext uri="{FF2B5EF4-FFF2-40B4-BE49-F238E27FC236}">
                <a16:creationId xmlns:a16="http://schemas.microsoft.com/office/drawing/2014/main" id="{4E9858DD-4A96-BBCF-DE31-4FB265D2E4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8766" y="2986564"/>
            <a:ext cx="2490924" cy="35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FAB2B6-729B-A89E-2591-DE999D27970D}"/>
              </a:ext>
            </a:extLst>
          </p:cNvPr>
          <p:cNvSpPr txBox="1"/>
          <p:nvPr/>
        </p:nvSpPr>
        <p:spPr>
          <a:xfrm>
            <a:off x="1836777" y="4334051"/>
            <a:ext cx="4161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/>
            <a:r>
              <a:rPr lang="nl-BE" altLang="nl-BE" sz="2400" dirty="0">
                <a:latin typeface="Calibri" panose="020F0502020204030204" pitchFamily="34" charset="0"/>
              </a:rPr>
              <a:t>Cytotoxische T lymfocyten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5E2CA-67B4-82EE-2B5D-A3E62272C769}"/>
              </a:ext>
            </a:extLst>
          </p:cNvPr>
          <p:cNvSpPr txBox="1"/>
          <p:nvPr/>
        </p:nvSpPr>
        <p:spPr>
          <a:xfrm>
            <a:off x="8489690" y="4334051"/>
            <a:ext cx="2335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T helper cellen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35D42-04E6-1B65-D968-D7711AD1FBC4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 dirty="0">
                <a:solidFill>
                  <a:srgbClr val="1974CF"/>
                </a:solidFill>
              </a:rPr>
              <a:t>Immune Defense Concept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7187E-C187-6A17-DB44-BF50823B5506}"/>
              </a:ext>
            </a:extLst>
          </p:cNvPr>
          <p:cNvSpPr txBox="1"/>
          <p:nvPr/>
        </p:nvSpPr>
        <p:spPr>
          <a:xfrm>
            <a:off x="1836777" y="912985"/>
            <a:ext cx="8077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T ∼ thymus (zie volgende dia)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Elke T lymfocyte heeft unieke T Cell Receptor (TCR)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Differentiëren naar cytotoxische T lymphocyt en T helper cellen</a:t>
            </a:r>
          </a:p>
        </p:txBody>
      </p:sp>
    </p:spTree>
    <p:extLst>
      <p:ext uri="{BB962C8B-B14F-4D97-AF65-F5344CB8AC3E}">
        <p14:creationId xmlns:p14="http://schemas.microsoft.com/office/powerpoint/2010/main" val="24498097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4.1.jpg">
            <a:extLst>
              <a:ext uri="{FF2B5EF4-FFF2-40B4-BE49-F238E27FC236}">
                <a16:creationId xmlns:a16="http://schemas.microsoft.com/office/drawing/2014/main" id="{4E9858DD-4A96-BBCF-DE31-4FB265D2E4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8766" y="2986564"/>
            <a:ext cx="2490924" cy="35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FAB2B6-729B-A89E-2591-DE999D27970D}"/>
              </a:ext>
            </a:extLst>
          </p:cNvPr>
          <p:cNvSpPr txBox="1"/>
          <p:nvPr/>
        </p:nvSpPr>
        <p:spPr>
          <a:xfrm>
            <a:off x="2566241" y="4334051"/>
            <a:ext cx="41619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solidFill>
                  <a:schemeClr val="bg1"/>
                </a:solidFill>
                <a:latin typeface="Calibri" panose="020F0502020204030204" pitchFamily="34" charset="0"/>
              </a:rPr>
              <a:t>Cytotoxische T lymfocyten </a:t>
            </a:r>
          </a:p>
          <a:p>
            <a:pPr eaLnBrk="1" hangingPunct="1"/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vernietigen specifieke cellen</a:t>
            </a:r>
          </a:p>
          <a:p>
            <a:pPr eaLnBrk="1" hangingPunct="1">
              <a:buFontTx/>
              <a:buChar char="-"/>
            </a:pPr>
            <a:r>
              <a:rPr lang="nl-BE" altLang="nl-BE" sz="2400" dirty="0">
                <a:latin typeface="Calibri" panose="020F0502020204030204" pitchFamily="34" charset="0"/>
              </a:rPr>
              <a:t> geinfecteerd met </a:t>
            </a:r>
            <a:r>
              <a:rPr lang="nl-BE" altLang="nl-BE" sz="2400" dirty="0">
                <a:solidFill>
                  <a:srgbClr val="FF0000"/>
                </a:solidFill>
                <a:latin typeface="Calibri" panose="020F0502020204030204" pitchFamily="34" charset="0"/>
              </a:rPr>
              <a:t>virus</a:t>
            </a:r>
          </a:p>
          <a:p>
            <a:pPr eaLnBrk="1" hangingPunct="1">
              <a:buFontTx/>
              <a:buChar char="-"/>
            </a:pPr>
            <a:r>
              <a:rPr lang="nl-BE" altLang="nl-BE" sz="2400" dirty="0">
                <a:latin typeface="Calibri" panose="020F0502020204030204" pitchFamily="34" charset="0"/>
              </a:rPr>
              <a:t> transplantcellen</a:t>
            </a:r>
          </a:p>
          <a:p>
            <a:pPr eaLnBrk="1" hangingPunct="1">
              <a:buFontTx/>
              <a:buChar char="-"/>
            </a:pPr>
            <a:r>
              <a:rPr lang="nl-BE" altLang="nl-BE" sz="2400" dirty="0">
                <a:latin typeface="Calibri" panose="020F0502020204030204" pitchFamily="34" charset="0"/>
              </a:rPr>
              <a:t> kankercellen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5E2CA-67B4-82EE-2B5D-A3E62272C769}"/>
              </a:ext>
            </a:extLst>
          </p:cNvPr>
          <p:cNvSpPr txBox="1"/>
          <p:nvPr/>
        </p:nvSpPr>
        <p:spPr>
          <a:xfrm>
            <a:off x="8489690" y="4334051"/>
            <a:ext cx="3702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T helper cellen</a:t>
            </a:r>
          </a:p>
          <a:p>
            <a:pPr eaLnBrk="1" hangingPunct="1"/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activeren andere 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antigeen-specifieke 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T cellen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35D42-04E6-1B65-D968-D7711AD1FBC4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 dirty="0">
                <a:solidFill>
                  <a:srgbClr val="1974CF"/>
                </a:solidFill>
              </a:rPr>
              <a:t>Immune Defense Concept 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1D64-5915-2DC8-D99E-3A071DB48E17}"/>
              </a:ext>
            </a:extLst>
          </p:cNvPr>
          <p:cNvSpPr txBox="1"/>
          <p:nvPr/>
        </p:nvSpPr>
        <p:spPr>
          <a:xfrm>
            <a:off x="1836777" y="912985"/>
            <a:ext cx="8077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T ∼ thymus (zie volgende dia)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Elke T lymfocyte heeft unieke T Cell Receptor (TCR)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Differentiëren naar cytotoxische T lymphocyt en T helper cellen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C9236-229F-CA5C-2126-5E9F6FAC0965}"/>
              </a:ext>
            </a:extLst>
          </p:cNvPr>
          <p:cNvSpPr txBox="1"/>
          <p:nvPr/>
        </p:nvSpPr>
        <p:spPr>
          <a:xfrm>
            <a:off x="1836777" y="4334051"/>
            <a:ext cx="4161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/>
            <a:r>
              <a:rPr lang="nl-BE" altLang="nl-BE" sz="2400" dirty="0">
                <a:latin typeface="Calibri" panose="020F0502020204030204" pitchFamily="34" charset="0"/>
              </a:rPr>
              <a:t>Cytotoxische T lymfocyten </a:t>
            </a:r>
          </a:p>
        </p:txBody>
      </p:sp>
    </p:spTree>
    <p:extLst>
      <p:ext uri="{BB962C8B-B14F-4D97-AF65-F5344CB8AC3E}">
        <p14:creationId xmlns:p14="http://schemas.microsoft.com/office/powerpoint/2010/main" val="35268369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3562" y="381061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 err="1">
                <a:solidFill>
                  <a:srgbClr val="1974CF"/>
                </a:solidFill>
              </a:rPr>
              <a:t>Lymfatisch</a:t>
            </a:r>
            <a:r>
              <a:rPr lang="en-US" altLang="nl-BE" sz="3200" dirty="0">
                <a:solidFill>
                  <a:srgbClr val="1974CF"/>
                </a:solidFill>
              </a:rPr>
              <a:t> </a:t>
            </a:r>
            <a:r>
              <a:rPr lang="en-US" altLang="nl-BE" sz="3200" dirty="0" err="1">
                <a:solidFill>
                  <a:srgbClr val="1974CF"/>
                </a:solidFill>
              </a:rPr>
              <a:t>systeem</a:t>
            </a:r>
            <a:endParaRPr lang="en-US" altLang="nl-BE" sz="3200" dirty="0">
              <a:solidFill>
                <a:srgbClr val="1974CF"/>
              </a:solidFill>
            </a:endParaRPr>
          </a:p>
        </p:txBody>
      </p:sp>
      <p:pic>
        <p:nvPicPr>
          <p:cNvPr id="239620" name="Picture 4" descr="figure_4.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9227" y="80315"/>
            <a:ext cx="4218143" cy="668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49FA1F1-626B-8FED-3690-2661CD889D5F}"/>
              </a:ext>
            </a:extLst>
          </p:cNvPr>
          <p:cNvSpPr txBox="1">
            <a:spLocks noChangeArrowheads="1"/>
          </p:cNvSpPr>
          <p:nvPr/>
        </p:nvSpPr>
        <p:spPr>
          <a:xfrm>
            <a:off x="536383" y="1236962"/>
            <a:ext cx="9686403" cy="5294350"/>
          </a:xfrm>
          <a:prstGeom prst="rect">
            <a:avLst/>
          </a:prstGeo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dirty="0" err="1"/>
              <a:t>Belangrijk</a:t>
            </a:r>
            <a:r>
              <a:rPr lang="en-US" altLang="nl-BE" sz="2400" dirty="0"/>
              <a:t> in het </a:t>
            </a:r>
            <a:r>
              <a:rPr lang="en-US" altLang="nl-BE" sz="2400" dirty="0" err="1"/>
              <a:t>ontwikkelen</a:t>
            </a:r>
            <a:r>
              <a:rPr lang="en-US" altLang="nl-BE" sz="2400" dirty="0"/>
              <a:t> van </a:t>
            </a:r>
            <a:r>
              <a:rPr lang="en-US" altLang="nl-BE" sz="2400" dirty="0" err="1"/>
              <a:t>een</a:t>
            </a:r>
            <a:r>
              <a:rPr lang="en-US" altLang="nl-BE" sz="2400" dirty="0"/>
              <a:t> immune response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nl-BE" sz="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b="1" dirty="0"/>
              <a:t>Centrale </a:t>
            </a:r>
            <a:r>
              <a:rPr lang="en-US" altLang="nl-BE" sz="2400" b="1" dirty="0" err="1"/>
              <a:t>organen</a:t>
            </a:r>
            <a:r>
              <a:rPr lang="en-US" altLang="nl-BE" sz="2400" b="1" dirty="0"/>
              <a:t>  </a:t>
            </a:r>
            <a:r>
              <a:rPr lang="en-US" altLang="nl-BE" sz="2400" dirty="0"/>
              <a:t>bone marrow and thymus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nl-BE" sz="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b="1" dirty="0" err="1"/>
              <a:t>Perifere</a:t>
            </a:r>
            <a:r>
              <a:rPr lang="en-US" altLang="nl-BE" sz="2400" b="1" dirty="0"/>
              <a:t> </a:t>
            </a:r>
            <a:r>
              <a:rPr lang="en-US" altLang="nl-BE" sz="2400" b="1" dirty="0" err="1"/>
              <a:t>organen</a:t>
            </a:r>
            <a:r>
              <a:rPr lang="en-US" altLang="nl-BE" sz="2400" b="1" dirty="0"/>
              <a:t>   </a:t>
            </a:r>
            <a:r>
              <a:rPr lang="en-US" altLang="nl-BE" sz="2400" dirty="0"/>
              <a:t>milt, </a:t>
            </a:r>
            <a:r>
              <a:rPr lang="en-US" altLang="nl-BE" sz="2400" dirty="0" err="1"/>
              <a:t>lymfeklieren</a:t>
            </a:r>
            <a:r>
              <a:rPr lang="en-US" altLang="nl-BE" sz="2400" dirty="0"/>
              <a:t>, </a:t>
            </a:r>
            <a:r>
              <a:rPr lang="en-US" altLang="nl-BE" sz="2400" dirty="0" err="1"/>
              <a:t>en</a:t>
            </a:r>
            <a:r>
              <a:rPr lang="en-US" altLang="nl-BE" sz="2400" dirty="0"/>
              <a:t> lymphoid </a:t>
            </a:r>
            <a:r>
              <a:rPr lang="en-US" altLang="nl-BE" sz="2400" dirty="0" err="1"/>
              <a:t>weefsel</a:t>
            </a:r>
            <a:r>
              <a:rPr lang="en-US" altLang="nl-BE" sz="2400" dirty="0"/>
              <a:t> 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dirty="0"/>
              <a:t>			   - keel: </a:t>
            </a:r>
            <a:r>
              <a:rPr lang="en-US" altLang="nl-BE" sz="2400" dirty="0" err="1"/>
              <a:t>adenoiden</a:t>
            </a:r>
            <a:r>
              <a:rPr lang="en-US" altLang="nl-BE" sz="2400" dirty="0"/>
              <a:t>, </a:t>
            </a:r>
            <a:r>
              <a:rPr lang="en-US" altLang="nl-BE" sz="2400" dirty="0" err="1"/>
              <a:t>tonsillen</a:t>
            </a:r>
            <a:endParaRPr lang="en-US" altLang="nl-B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dirty="0"/>
              <a:t>			   - </a:t>
            </a:r>
            <a:r>
              <a:rPr lang="en-US" altLang="nl-BE" sz="2400" dirty="0" err="1"/>
              <a:t>darm</a:t>
            </a:r>
            <a:r>
              <a:rPr lang="en-US" altLang="nl-BE" sz="2400" dirty="0"/>
              <a:t>: </a:t>
            </a:r>
            <a:r>
              <a:rPr lang="en-US" altLang="nl-BE" sz="2400" dirty="0" err="1"/>
              <a:t>Peyerse</a:t>
            </a:r>
            <a:r>
              <a:rPr lang="en-US" altLang="nl-BE" sz="2400" dirty="0"/>
              <a:t> platen, appendix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dirty="0"/>
              <a:t>			   - bronchus associated lymphoid tissue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nl-BE" sz="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b="1" dirty="0" err="1"/>
              <a:t>Lymfevaten</a:t>
            </a:r>
            <a:r>
              <a:rPr lang="en-US" altLang="nl-BE" sz="2400" dirty="0"/>
              <a:t> 	     </a:t>
            </a:r>
            <a:r>
              <a:rPr lang="en-US" altLang="nl-BE" sz="2400" dirty="0" err="1"/>
              <a:t>werken</a:t>
            </a:r>
            <a:r>
              <a:rPr lang="en-US" altLang="nl-BE" sz="2400" dirty="0"/>
              <a:t> </a:t>
            </a:r>
            <a:r>
              <a:rPr lang="en-US" altLang="nl-BE" sz="2400" dirty="0" err="1"/>
              <a:t>samen</a:t>
            </a:r>
            <a:r>
              <a:rPr lang="en-US" altLang="nl-BE" sz="2400" dirty="0"/>
              <a:t> met </a:t>
            </a:r>
            <a:r>
              <a:rPr lang="en-US" altLang="nl-BE" sz="2400" dirty="0" err="1"/>
              <a:t>bloedvaten</a:t>
            </a:r>
            <a:r>
              <a:rPr lang="en-US" altLang="nl-BE" sz="2400" dirty="0"/>
              <a:t> om </a:t>
            </a:r>
            <a:r>
              <a:rPr lang="en-US" altLang="nl-BE" sz="2400" dirty="0" err="1"/>
              <a:t>een</a:t>
            </a:r>
            <a:r>
              <a:rPr lang="en-US" altLang="nl-BE" sz="2400" dirty="0"/>
              <a:t> 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dirty="0"/>
              <a:t>		     </a:t>
            </a:r>
            <a:r>
              <a:rPr lang="en-US" altLang="nl-BE" sz="2400" dirty="0" err="1"/>
              <a:t>efficiënte</a:t>
            </a:r>
            <a:r>
              <a:rPr lang="en-US" altLang="nl-BE" sz="2400" dirty="0"/>
              <a:t> immune response op </a:t>
            </a:r>
            <a:r>
              <a:rPr lang="en-US" altLang="nl-BE" sz="2400" dirty="0" err="1"/>
              <a:t>te</a:t>
            </a:r>
            <a:r>
              <a:rPr lang="en-US" altLang="nl-BE" sz="2400" dirty="0"/>
              <a:t> </a:t>
            </a:r>
            <a:r>
              <a:rPr lang="en-US" altLang="nl-BE" sz="2400" dirty="0" err="1"/>
              <a:t>bouwen</a:t>
            </a:r>
            <a:endParaRPr lang="en-US" altLang="nl-BE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nl-BE" sz="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b="1" dirty="0" err="1"/>
              <a:t>Lymfe</a:t>
            </a:r>
            <a:r>
              <a:rPr lang="en-US" altLang="nl-BE" sz="2400" dirty="0"/>
              <a:t> 		     </a:t>
            </a:r>
            <a:r>
              <a:rPr lang="en-US" altLang="nl-BE" sz="2400" dirty="0" err="1"/>
              <a:t>filtratie</a:t>
            </a:r>
            <a:r>
              <a:rPr lang="en-US" altLang="nl-BE" sz="2400" dirty="0"/>
              <a:t> product, </a:t>
            </a:r>
            <a:r>
              <a:rPr lang="en-US" altLang="nl-BE" sz="2400" dirty="0" err="1"/>
              <a:t>extracellulaire</a:t>
            </a:r>
            <a:r>
              <a:rPr lang="en-US" altLang="nl-BE" sz="2400" dirty="0"/>
              <a:t> </a:t>
            </a:r>
            <a:r>
              <a:rPr lang="en-US" altLang="nl-BE" sz="2400" dirty="0" err="1"/>
              <a:t>vloeistof</a:t>
            </a:r>
            <a:endParaRPr lang="en-US" altLang="nl-B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dirty="0"/>
              <a:t>		     </a:t>
            </a:r>
            <a:r>
              <a:rPr lang="en-US" altLang="nl-BE" sz="2400" dirty="0" err="1"/>
              <a:t>cellen</a:t>
            </a:r>
            <a:r>
              <a:rPr lang="en-US" altLang="nl-BE" sz="2400" dirty="0"/>
              <a:t> </a:t>
            </a:r>
            <a:r>
              <a:rPr lang="en-US" altLang="nl-BE" sz="2400" dirty="0" err="1"/>
              <a:t>circuleren</a:t>
            </a:r>
            <a:r>
              <a:rPr lang="en-US" altLang="nl-BE" sz="2400" dirty="0"/>
              <a:t> van </a:t>
            </a:r>
            <a:r>
              <a:rPr lang="en-US" altLang="nl-BE" sz="2400" dirty="0" err="1"/>
              <a:t>bloed</a:t>
            </a:r>
            <a:r>
              <a:rPr lang="en-US" altLang="nl-BE" sz="2400" dirty="0"/>
              <a:t> </a:t>
            </a:r>
            <a:r>
              <a:rPr lang="en-US" altLang="nl-BE" sz="2400" dirty="0">
                <a:sym typeface="Wingdings" pitchFamily="2" charset="2"/>
              </a:rPr>
              <a:t></a:t>
            </a:r>
            <a:r>
              <a:rPr lang="en-US" altLang="nl-BE" sz="2400" dirty="0"/>
              <a:t> </a:t>
            </a:r>
            <a:r>
              <a:rPr lang="en-US" altLang="nl-BE" sz="2400" dirty="0" err="1"/>
              <a:t>lymfe</a:t>
            </a:r>
            <a:r>
              <a:rPr lang="en-US" altLang="nl-BE" sz="2400" dirty="0"/>
              <a:t> </a:t>
            </a:r>
            <a:r>
              <a:rPr lang="en-US" altLang="nl-BE" sz="2400" dirty="0">
                <a:sym typeface="Wingdings" pitchFamily="2" charset="2"/>
              </a:rPr>
              <a:t></a:t>
            </a:r>
            <a:r>
              <a:rPr lang="en-US" altLang="nl-BE" sz="2400" dirty="0"/>
              <a:t> </a:t>
            </a:r>
            <a:r>
              <a:rPr lang="en-US" altLang="nl-BE" sz="2400" dirty="0" err="1"/>
              <a:t>bloed</a:t>
            </a:r>
            <a:r>
              <a:rPr lang="en-US" altLang="nl-BE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600" dirty="0"/>
              <a:t>							</a:t>
            </a:r>
            <a:r>
              <a:rPr lang="en-US" altLang="nl-BE" sz="1500" dirty="0"/>
              <a:t>(ductus </a:t>
            </a:r>
            <a:r>
              <a:rPr lang="en-US" altLang="nl-BE" sz="1500" dirty="0" err="1"/>
              <a:t>thoracicus</a:t>
            </a:r>
            <a:r>
              <a:rPr lang="en-US" altLang="nl-BE" sz="15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nl-BE" sz="2400" dirty="0"/>
          </a:p>
        </p:txBody>
      </p:sp>
    </p:spTree>
    <p:extLst>
      <p:ext uri="{BB962C8B-B14F-4D97-AF65-F5344CB8AC3E}">
        <p14:creationId xmlns:p14="http://schemas.microsoft.com/office/powerpoint/2010/main" val="341956166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3562" y="381061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 err="1">
                <a:solidFill>
                  <a:srgbClr val="1974CF"/>
                </a:solidFill>
              </a:rPr>
              <a:t>Lymfatisch</a:t>
            </a:r>
            <a:r>
              <a:rPr lang="en-US" altLang="nl-BE" sz="3200" dirty="0">
                <a:solidFill>
                  <a:srgbClr val="1974CF"/>
                </a:solidFill>
              </a:rPr>
              <a:t> </a:t>
            </a:r>
            <a:r>
              <a:rPr lang="en-US" altLang="nl-BE" sz="3200" dirty="0" err="1">
                <a:solidFill>
                  <a:srgbClr val="1974CF"/>
                </a:solidFill>
              </a:rPr>
              <a:t>systeem</a:t>
            </a:r>
            <a:endParaRPr lang="en-US" altLang="nl-BE" sz="3200" dirty="0">
              <a:solidFill>
                <a:srgbClr val="1974CF"/>
              </a:solidFill>
            </a:endParaRPr>
          </a:p>
        </p:txBody>
      </p:sp>
      <p:pic>
        <p:nvPicPr>
          <p:cNvPr id="239620" name="Picture 4" descr="figure_4.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9227" y="80315"/>
            <a:ext cx="4218143" cy="668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224814-AA62-D0F6-F3F8-ABD70F522D56}"/>
              </a:ext>
            </a:extLst>
          </p:cNvPr>
          <p:cNvSpPr txBox="1"/>
          <p:nvPr/>
        </p:nvSpPr>
        <p:spPr>
          <a:xfrm>
            <a:off x="650240" y="2633556"/>
            <a:ext cx="63154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recombination process that creates diversity in BCR (antibodies) and TCR is unique to lymphocytes (T and B cells) during the early stages of their development in primary lymphoid organs (thymus for T cells, bone marrow for B cells).</a:t>
            </a:r>
          </a:p>
          <a:p>
            <a:endParaRPr lang="en-US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Niet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kennen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en-US" sz="2000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sz="2000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227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CF40A7-50F4-5C7E-A5C6-549E086C6D94}"/>
              </a:ext>
            </a:extLst>
          </p:cNvPr>
          <p:cNvSpPr txBox="1"/>
          <p:nvPr/>
        </p:nvSpPr>
        <p:spPr>
          <a:xfrm>
            <a:off x="1315534" y="1049985"/>
            <a:ext cx="11518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nl-BE" sz="2400" b="1" dirty="0">
                <a:latin typeface="Calibri" panose="020F0502020204030204" pitchFamily="34" charset="0"/>
              </a:rPr>
              <a:t>When increased lymphocyte production is stimulated, </a:t>
            </a:r>
          </a:p>
          <a:p>
            <a:pPr eaLnBrk="1" hangingPunct="1"/>
            <a:r>
              <a:rPr lang="en-US" altLang="nl-BE" sz="2400" b="1" dirty="0">
                <a:latin typeface="Calibri" panose="020F0502020204030204" pitchFamily="34" charset="0"/>
              </a:rPr>
              <a:t>these additional cells travel to the lymph nodes </a:t>
            </a:r>
          </a:p>
          <a:p>
            <a:pPr eaLnBrk="1" hangingPunct="1"/>
            <a:endParaRPr lang="en-US" altLang="nl-BE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sz="2400" b="1" dirty="0">
                <a:latin typeface="Calibri" panose="020F0502020204030204" pitchFamily="34" charset="0"/>
              </a:rPr>
              <a:t>How could you determine if this was occurring with a physical examination? </a:t>
            </a:r>
          </a:p>
          <a:p>
            <a:pPr eaLnBrk="1" hangingPunct="1"/>
            <a:r>
              <a:rPr lang="en-US" altLang="nl-BE" sz="2400" b="1" dirty="0">
                <a:latin typeface="Calibri" panose="020F0502020204030204" pitchFamily="34" charset="0"/>
              </a:rPr>
              <a:t>What signs and symptoms might a person have if this occurs?</a:t>
            </a:r>
          </a:p>
        </p:txBody>
      </p:sp>
    </p:spTree>
    <p:extLst>
      <p:ext uri="{BB962C8B-B14F-4D97-AF65-F5344CB8AC3E}">
        <p14:creationId xmlns:p14="http://schemas.microsoft.com/office/powerpoint/2010/main" val="179522747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CF40A7-50F4-5C7E-A5C6-549E086C6D94}"/>
              </a:ext>
            </a:extLst>
          </p:cNvPr>
          <p:cNvSpPr txBox="1"/>
          <p:nvPr/>
        </p:nvSpPr>
        <p:spPr>
          <a:xfrm>
            <a:off x="1315534" y="1049985"/>
            <a:ext cx="11518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nl-BE" sz="2400" b="1" dirty="0">
                <a:latin typeface="Calibri" panose="020F0502020204030204" pitchFamily="34" charset="0"/>
              </a:rPr>
              <a:t>When increased lymphocyte production is stimulated, </a:t>
            </a:r>
          </a:p>
          <a:p>
            <a:pPr eaLnBrk="1" hangingPunct="1"/>
            <a:r>
              <a:rPr lang="en-US" altLang="nl-BE" sz="2400" b="1" dirty="0">
                <a:latin typeface="Calibri" panose="020F0502020204030204" pitchFamily="34" charset="0"/>
              </a:rPr>
              <a:t>these additional cells travel to the lymph nodes </a:t>
            </a:r>
          </a:p>
          <a:p>
            <a:pPr eaLnBrk="1" hangingPunct="1"/>
            <a:endParaRPr lang="en-US" altLang="nl-BE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sz="2400" b="1" dirty="0">
                <a:latin typeface="Calibri" panose="020F0502020204030204" pitchFamily="34" charset="0"/>
              </a:rPr>
              <a:t>How could you determine if this was occurring with a physical examination? </a:t>
            </a:r>
          </a:p>
          <a:p>
            <a:pPr eaLnBrk="1" hangingPunct="1"/>
            <a:r>
              <a:rPr lang="en-US" altLang="nl-BE" sz="2400" b="1" dirty="0">
                <a:latin typeface="Calibri" panose="020F0502020204030204" pitchFamily="34" charset="0"/>
              </a:rPr>
              <a:t>What signs and symptoms might a person have if this occurs?</a:t>
            </a:r>
          </a:p>
          <a:p>
            <a:pPr eaLnBrk="1" hangingPunct="1"/>
            <a:endParaRPr lang="en-US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sz="2400" dirty="0">
                <a:latin typeface="Calibri" panose="020F0502020204030204" pitchFamily="34" charset="0"/>
              </a:rPr>
              <a:t>Lymph nodes will be enlarged (lymphadenopathy)</a:t>
            </a:r>
          </a:p>
          <a:p>
            <a:pPr eaLnBrk="1" hangingPunct="1"/>
            <a:r>
              <a:rPr lang="en-US" altLang="nl-BE" sz="2400" dirty="0">
                <a:latin typeface="Calibri" panose="020F0502020204030204" pitchFamily="34" charset="0"/>
              </a:rPr>
              <a:t>They can be felt using palpation</a:t>
            </a:r>
          </a:p>
          <a:p>
            <a:pPr eaLnBrk="1" hangingPunct="1"/>
            <a:r>
              <a:rPr lang="en-US" altLang="nl-BE" sz="2400" dirty="0">
                <a:latin typeface="Calibri" panose="020F0502020204030204" pitchFamily="34" charset="0"/>
              </a:rPr>
              <a:t>Usually painless, enlarged lymph nodes may be noticed visually or by touch </a:t>
            </a:r>
          </a:p>
          <a:p>
            <a:pPr eaLnBrk="1" hangingPunct="1"/>
            <a:r>
              <a:rPr lang="en-US" altLang="nl-BE" sz="2400" dirty="0">
                <a:latin typeface="Calibri" panose="020F0502020204030204" pitchFamily="34" charset="0"/>
              </a:rPr>
              <a:t>E.g. Breast cancer </a:t>
            </a:r>
            <a:r>
              <a:rPr lang="en-US" altLang="nl-BE" sz="2400" dirty="0">
                <a:latin typeface="Calibri" panose="020F0502020204030204" pitchFamily="34" charset="0"/>
                <a:sym typeface="Wingdings" pitchFamily="2" charset="2"/>
              </a:rPr>
              <a:t> axillary nodes</a:t>
            </a:r>
            <a:endParaRPr lang="en-US" altLang="nl-B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617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1" name="Picture 3" descr="figure_4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0" y="1003964"/>
            <a:ext cx="8636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F2C735-79FC-F884-59B5-81855DBA10DB}"/>
              </a:ext>
            </a:extLst>
          </p:cNvPr>
          <p:cNvSpPr txBox="1"/>
          <p:nvPr/>
        </p:nvSpPr>
        <p:spPr>
          <a:xfrm>
            <a:off x="6644532" y="6168847"/>
            <a:ext cx="1724768" cy="369332"/>
          </a:xfrm>
          <a:prstGeom prst="rect">
            <a:avLst/>
          </a:prstGeom>
          <a:noFill/>
          <a:ln w="63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Destroy </a:t>
            </a:r>
            <a:r>
              <a:rPr lang="en-US" u="sng" dirty="0"/>
              <a:t>bacteria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847BE-EE45-154A-A9E4-E8EA6ECBA14F}"/>
              </a:ext>
            </a:extLst>
          </p:cNvPr>
          <p:cNvSpPr txBox="1"/>
          <p:nvPr/>
        </p:nvSpPr>
        <p:spPr>
          <a:xfrm>
            <a:off x="8470902" y="6168353"/>
            <a:ext cx="3375202" cy="646331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Destroy </a:t>
            </a:r>
            <a:r>
              <a:rPr lang="en-US" u="sng" dirty="0">
                <a:solidFill>
                  <a:srgbClr val="FF0000"/>
                </a:solidFill>
              </a:rPr>
              <a:t>cells</a:t>
            </a:r>
            <a:r>
              <a:rPr lang="en-US" dirty="0">
                <a:solidFill>
                  <a:srgbClr val="FF0000"/>
                </a:solidFill>
              </a:rPr>
              <a:t> holding virus, </a:t>
            </a:r>
          </a:p>
          <a:p>
            <a:r>
              <a:rPr lang="en-US" dirty="0">
                <a:solidFill>
                  <a:srgbClr val="FF0000"/>
                </a:solidFill>
              </a:rPr>
              <a:t>cancer cells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6DDE53-0E17-994A-AA88-813EFABB2BD8}"/>
              </a:ext>
            </a:extLst>
          </p:cNvPr>
          <p:cNvSpPr/>
          <p:nvPr/>
        </p:nvSpPr>
        <p:spPr>
          <a:xfrm>
            <a:off x="7435851" y="5184855"/>
            <a:ext cx="933449" cy="73575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0D812A-DD83-DC40-08D0-7D1B4341895E}"/>
              </a:ext>
            </a:extLst>
          </p:cNvPr>
          <p:cNvSpPr/>
          <p:nvPr/>
        </p:nvSpPr>
        <p:spPr>
          <a:xfrm>
            <a:off x="8491451" y="5179590"/>
            <a:ext cx="863599" cy="7357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7591269-5E3E-8444-4E8F-6579F1ACDB9D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 dirty="0">
                <a:solidFill>
                  <a:srgbClr val="1974CF"/>
                </a:solidFill>
              </a:rPr>
              <a:t>Immune Defense Concept Map</a:t>
            </a:r>
          </a:p>
        </p:txBody>
      </p:sp>
    </p:spTree>
    <p:extLst>
      <p:ext uri="{BB962C8B-B14F-4D97-AF65-F5344CB8AC3E}">
        <p14:creationId xmlns:p14="http://schemas.microsoft.com/office/powerpoint/2010/main" val="36185838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4.1.jpg">
            <a:extLst>
              <a:ext uri="{FF2B5EF4-FFF2-40B4-BE49-F238E27FC236}">
                <a16:creationId xmlns:a16="http://schemas.microsoft.com/office/drawing/2014/main" id="{8FE53706-C27C-ECE3-FCDA-0CF61232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" y="146266"/>
            <a:ext cx="6057900" cy="629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7FB217B-01FB-DCFD-9672-5614F8944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247" y="909833"/>
            <a:ext cx="60579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nl-BE" sz="2400" kern="0" dirty="0"/>
              <a:t>Humoral immunity: B lymphocytes</a:t>
            </a:r>
          </a:p>
          <a:p>
            <a:pPr marL="976313" lvl="2" indent="0" eaLnBrk="1" hangingPunct="1">
              <a:buNone/>
            </a:pPr>
            <a:r>
              <a:rPr lang="en-US" altLang="nl-BE" kern="0" dirty="0"/>
              <a:t>Plasma cells secrete antibodies: 	IgA, </a:t>
            </a:r>
            <a:r>
              <a:rPr lang="en-US" altLang="nl-BE" kern="0" dirty="0" err="1"/>
              <a:t>IgD</a:t>
            </a:r>
            <a:r>
              <a:rPr lang="en-US" altLang="nl-BE" kern="0" dirty="0"/>
              <a:t>, </a:t>
            </a:r>
            <a:r>
              <a:rPr lang="en-US" altLang="nl-BE" kern="0" dirty="0" err="1"/>
              <a:t>IgE</a:t>
            </a:r>
            <a:r>
              <a:rPr lang="en-US" altLang="nl-BE" kern="0" dirty="0"/>
              <a:t>, IgG </a:t>
            </a:r>
            <a:r>
              <a:rPr lang="en-US" altLang="nl-BE" kern="0" dirty="0">
                <a:sym typeface="Wingdings" pitchFamily="2" charset="2"/>
              </a:rPr>
              <a:t></a:t>
            </a:r>
            <a:r>
              <a:rPr lang="en-US" altLang="nl-BE" kern="0" dirty="0"/>
              <a:t>IgM</a:t>
            </a:r>
          </a:p>
          <a:p>
            <a:pPr marL="976313" lvl="2" indent="0" eaLnBrk="1" hangingPunct="1">
              <a:buNone/>
            </a:pPr>
            <a:r>
              <a:rPr lang="en-US" altLang="nl-BE" kern="0" dirty="0"/>
              <a:t>Memory cells</a:t>
            </a:r>
          </a:p>
          <a:p>
            <a:pPr marL="0" indent="0" eaLnBrk="1" hangingPunct="1">
              <a:buNone/>
            </a:pPr>
            <a:endParaRPr lang="en-US" altLang="nl-BE" kern="0" dirty="0"/>
          </a:p>
          <a:p>
            <a:pPr marL="0" indent="0" eaLnBrk="1" hangingPunct="1">
              <a:buNone/>
            </a:pPr>
            <a:r>
              <a:rPr lang="en-US" altLang="nl-BE" sz="2400" kern="0" dirty="0"/>
              <a:t>Cell mediated immunity: T lymphocytes</a:t>
            </a:r>
          </a:p>
          <a:p>
            <a:pPr marL="457200" lvl="1" indent="0" eaLnBrk="1" hangingPunct="1">
              <a:buNone/>
            </a:pPr>
            <a:r>
              <a:rPr lang="en-US" altLang="nl-BE" sz="2400" kern="0" dirty="0"/>
              <a:t>	Cytotoxic T lymphocytes: CD8</a:t>
            </a:r>
            <a:r>
              <a:rPr lang="en-US" altLang="nl-BE" sz="1600" kern="0" dirty="0"/>
              <a:t>*</a:t>
            </a:r>
            <a:endParaRPr lang="en-US" altLang="nl-BE" sz="2400" kern="0" dirty="0"/>
          </a:p>
          <a:p>
            <a:pPr marL="457200" lvl="1" indent="0" eaLnBrk="1" hangingPunct="1">
              <a:buNone/>
            </a:pPr>
            <a:r>
              <a:rPr lang="en-US" altLang="nl-BE" sz="2400" kern="0" dirty="0"/>
              <a:t>	Helper T lymphocytes: CD4</a:t>
            </a:r>
            <a:r>
              <a:rPr lang="en-US" altLang="nl-BE" sz="1600" kern="0" dirty="0"/>
              <a:t>**</a:t>
            </a:r>
            <a:endParaRPr lang="en-US" altLang="nl-BE" sz="2400" kern="0" dirty="0"/>
          </a:p>
          <a:p>
            <a:pPr marL="862013" lvl="1" indent="-404813" eaLnBrk="1" hangingPunct="1"/>
            <a:endParaRPr lang="en-US" altLang="nl-BE" sz="2400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05720-EA92-FCF4-A4B4-D9783549869D}"/>
              </a:ext>
            </a:extLst>
          </p:cNvPr>
          <p:cNvSpPr/>
          <p:nvPr/>
        </p:nvSpPr>
        <p:spPr>
          <a:xfrm>
            <a:off x="6572908" y="3118423"/>
            <a:ext cx="5458212" cy="1675758"/>
          </a:xfrm>
          <a:prstGeom prst="rect">
            <a:avLst/>
          </a:prstGeom>
          <a:solidFill>
            <a:schemeClr val="accent1">
              <a:alpha val="2867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F570E7-B119-26F8-254A-49C876193ED9}"/>
              </a:ext>
            </a:extLst>
          </p:cNvPr>
          <p:cNvSpPr/>
          <p:nvPr/>
        </p:nvSpPr>
        <p:spPr>
          <a:xfrm>
            <a:off x="3633748" y="4817331"/>
            <a:ext cx="2832100" cy="1785911"/>
          </a:xfrm>
          <a:prstGeom prst="rect">
            <a:avLst/>
          </a:prstGeom>
          <a:solidFill>
            <a:schemeClr val="accent1">
              <a:alpha val="2867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49F28-9B92-971F-06C0-5516C1028611}"/>
              </a:ext>
            </a:extLst>
          </p:cNvPr>
          <p:cNvSpPr/>
          <p:nvPr/>
        </p:nvSpPr>
        <p:spPr>
          <a:xfrm>
            <a:off x="699624" y="4794181"/>
            <a:ext cx="2934124" cy="178591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3F436D-CEFC-60EA-BC0E-610FB338CBB7}"/>
              </a:ext>
            </a:extLst>
          </p:cNvPr>
          <p:cNvSpPr/>
          <p:nvPr/>
        </p:nvSpPr>
        <p:spPr>
          <a:xfrm>
            <a:off x="6572908" y="990601"/>
            <a:ext cx="5437190" cy="18584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`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69D1A-759B-CEE6-D19D-6A55F2C8A937}"/>
              </a:ext>
            </a:extLst>
          </p:cNvPr>
          <p:cNvSpPr txBox="1"/>
          <p:nvPr/>
        </p:nvSpPr>
        <p:spPr>
          <a:xfrm>
            <a:off x="7543290" y="130139"/>
            <a:ext cx="335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Cellular components?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91786-6967-2461-C371-B1AFFEAD92CE}"/>
              </a:ext>
            </a:extLst>
          </p:cNvPr>
          <p:cNvSpPr txBox="1"/>
          <p:nvPr/>
        </p:nvSpPr>
        <p:spPr>
          <a:xfrm>
            <a:off x="7676219" y="5947216"/>
            <a:ext cx="4333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Toxisch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u="sng" dirty="0" err="1"/>
              <a:t>cellen</a:t>
            </a:r>
            <a:endParaRPr lang="en-US" u="sng" dirty="0"/>
          </a:p>
          <a:p>
            <a:r>
              <a:rPr lang="en-US" dirty="0"/>
              <a:t>** </a:t>
            </a:r>
            <a:r>
              <a:rPr lang="en-US" dirty="0" err="1"/>
              <a:t>Helpen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cellen</a:t>
            </a:r>
            <a:r>
              <a:rPr lang="en-US" dirty="0"/>
              <a:t> (B </a:t>
            </a:r>
            <a:r>
              <a:rPr lang="en-US" dirty="0" err="1"/>
              <a:t>en</a:t>
            </a:r>
            <a:r>
              <a:rPr lang="en-US" dirty="0"/>
              <a:t> T </a:t>
            </a:r>
            <a:r>
              <a:rPr lang="en-US" dirty="0" err="1"/>
              <a:t>lymfocyten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59707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4.1.jpg">
            <a:extLst>
              <a:ext uri="{FF2B5EF4-FFF2-40B4-BE49-F238E27FC236}">
                <a16:creationId xmlns:a16="http://schemas.microsoft.com/office/drawing/2014/main" id="{8FE53706-C27C-ECE3-FCDA-0CF61232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" y="146266"/>
            <a:ext cx="6057900" cy="629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F570E7-B119-26F8-254A-49C876193ED9}"/>
              </a:ext>
            </a:extLst>
          </p:cNvPr>
          <p:cNvSpPr/>
          <p:nvPr/>
        </p:nvSpPr>
        <p:spPr>
          <a:xfrm>
            <a:off x="3633748" y="4817331"/>
            <a:ext cx="2832100" cy="1785911"/>
          </a:xfrm>
          <a:prstGeom prst="rect">
            <a:avLst/>
          </a:prstGeom>
          <a:solidFill>
            <a:schemeClr val="accent1">
              <a:alpha val="2867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49F28-9B92-971F-06C0-5516C1028611}"/>
              </a:ext>
            </a:extLst>
          </p:cNvPr>
          <p:cNvSpPr/>
          <p:nvPr/>
        </p:nvSpPr>
        <p:spPr>
          <a:xfrm>
            <a:off x="699624" y="4794181"/>
            <a:ext cx="2934124" cy="178591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8663EB-62C0-09B1-07E1-D622F66D3D26}"/>
              </a:ext>
            </a:extLst>
          </p:cNvPr>
          <p:cNvSpPr/>
          <p:nvPr/>
        </p:nvSpPr>
        <p:spPr>
          <a:xfrm>
            <a:off x="3562379" y="1169393"/>
            <a:ext cx="3195145" cy="543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624ED7-9DD0-BF13-1210-824DD43FBAA8}"/>
              </a:ext>
            </a:extLst>
          </p:cNvPr>
          <p:cNvSpPr/>
          <p:nvPr/>
        </p:nvSpPr>
        <p:spPr>
          <a:xfrm>
            <a:off x="3684097" y="880358"/>
            <a:ext cx="3195145" cy="543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81DF7C5-53B2-9C19-9813-013DE8961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479" y="399350"/>
            <a:ext cx="60579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nl-BE" sz="3000" kern="0" dirty="0"/>
              <a:t>B lymphocytes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6ABC4-6148-5AAD-B189-F8F49AFF92EC}"/>
              </a:ext>
            </a:extLst>
          </p:cNvPr>
          <p:cNvSpPr txBox="1"/>
          <p:nvPr/>
        </p:nvSpPr>
        <p:spPr>
          <a:xfrm>
            <a:off x="5936633" y="893537"/>
            <a:ext cx="64858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Humorale immuniteit</a:t>
            </a:r>
          </a:p>
          <a:p>
            <a:pPr eaLnBrk="1" hangingPunct="1"/>
            <a:endParaRPr lang="nl-BE" altLang="nl-BE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000" u="sng" dirty="0">
                <a:latin typeface="Calibri" panose="020F0502020204030204" pitchFamily="34" charset="0"/>
              </a:rPr>
              <a:t>Antilichaam (Ig) geproduceerd</a:t>
            </a:r>
            <a:r>
              <a:rPr lang="nl-BE" altLang="nl-BE" sz="2000" dirty="0">
                <a:latin typeface="Calibri" panose="020F0502020204030204" pitchFamily="34" charset="0"/>
              </a:rPr>
              <a:t> door </a:t>
            </a:r>
            <a:r>
              <a:rPr lang="nl-BE" altLang="nl-BE" sz="2000" u="sng" dirty="0">
                <a:latin typeface="Calibri" panose="020F0502020204030204" pitchFamily="34" charset="0"/>
              </a:rPr>
              <a:t>plasmacellen</a:t>
            </a:r>
          </a:p>
          <a:p>
            <a:pPr eaLnBrk="1" hangingPunct="1"/>
            <a:r>
              <a:rPr lang="nl-BE" altLang="nl-BE" sz="1600" dirty="0">
                <a:latin typeface="Calibri" panose="020F0502020204030204" pitchFamily="34" charset="0"/>
              </a:rPr>
              <a:t>(historisch eerst gevonden in plasma = "humor")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	</a:t>
            </a:r>
          </a:p>
          <a:p>
            <a:pPr eaLnBrk="1" hangingPunct="1"/>
            <a:r>
              <a:rPr lang="nl-BE" altLang="nl-BE" sz="2000" u="sng" dirty="0">
                <a:latin typeface="Calibri" panose="020F0502020204030204" pitchFamily="34" charset="0"/>
              </a:rPr>
              <a:t>Verschillende types</a:t>
            </a:r>
          </a:p>
          <a:p>
            <a:r>
              <a:rPr lang="nl-BE" altLang="nl-BE" sz="2000" dirty="0">
                <a:latin typeface="Calibri" panose="020F0502020204030204" pitchFamily="34" charset="0"/>
              </a:rPr>
              <a:t>IgM	eerste dat wordt geproduceerd bij antigen contact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IgG 	later in proces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 	meest voorkomend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	enige die door placenta gaat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IgA	in moedermelk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IgD	op B lymphocyt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	betrokken bij differentiatie lymphocyt </a:t>
            </a:r>
            <a:r>
              <a:rPr lang="nl-BE" altLang="nl-BE" sz="1600" dirty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nl-BE" altLang="nl-BE" sz="2000" dirty="0">
                <a:latin typeface="Calibri" panose="020F0502020204030204" pitchFamily="34" charset="0"/>
              </a:rPr>
              <a:t> plasmacel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IgE	op basofiele mastcel</a:t>
            </a:r>
          </a:p>
          <a:p>
            <a:pPr eaLnBrk="1" hangingPunct="1"/>
            <a:endParaRPr lang="nl-BE" altLang="nl-BE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Differentiatie 4-5 dagen na activatie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Nadien apoptosis (zelfregulatie), behalve </a:t>
            </a:r>
            <a:r>
              <a:rPr lang="nl-BE" altLang="nl-BE" sz="2000" u="sng" dirty="0">
                <a:latin typeface="Calibri" panose="020F0502020204030204" pitchFamily="34" charset="0"/>
              </a:rPr>
              <a:t>memory cells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7BD5F-A84E-4D08-F8BA-941E0CE924AB}"/>
              </a:ext>
            </a:extLst>
          </p:cNvPr>
          <p:cNvSpPr txBox="1"/>
          <p:nvPr/>
        </p:nvSpPr>
        <p:spPr>
          <a:xfrm>
            <a:off x="1932313" y="6043876"/>
            <a:ext cx="1724768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Destroy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bacteria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7267A2-18F8-24DB-0D1D-E96304524664}"/>
              </a:ext>
            </a:extLst>
          </p:cNvPr>
          <p:cNvSpPr/>
          <p:nvPr/>
        </p:nvSpPr>
        <p:spPr>
          <a:xfrm>
            <a:off x="2259173" y="4838374"/>
            <a:ext cx="1273616" cy="110220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863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igure_4.1.jpg">
            <a:extLst>
              <a:ext uri="{FF2B5EF4-FFF2-40B4-BE49-F238E27FC236}">
                <a16:creationId xmlns:a16="http://schemas.microsoft.com/office/drawing/2014/main" id="{277C84D4-9A9B-8D59-004C-78A0150D3E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" y="146266"/>
            <a:ext cx="6057900" cy="629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7FB217B-01FB-DCFD-9672-5614F8944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380" y="427038"/>
            <a:ext cx="60579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nl-BE" sz="3000" kern="0" dirty="0"/>
              <a:t>Cell mediated immunity</a:t>
            </a:r>
          </a:p>
          <a:p>
            <a:pPr marL="457200" lvl="1" indent="0" eaLnBrk="1" hangingPunct="1">
              <a:buNone/>
            </a:pPr>
            <a:r>
              <a:rPr lang="en-US" altLang="nl-BE" sz="2000" b="1" u="sng" kern="0" dirty="0"/>
              <a:t>Cytotoxic T lymphocytes: CD8</a:t>
            </a:r>
          </a:p>
          <a:p>
            <a:pPr marL="457200" lvl="1" indent="0" eaLnBrk="1" hangingPunct="1">
              <a:buNone/>
            </a:pPr>
            <a:r>
              <a:rPr lang="en-US" altLang="nl-BE" sz="2000" b="1" u="sng" kern="0" dirty="0"/>
              <a:t>Helper T lymphocytes: CD4</a:t>
            </a:r>
          </a:p>
          <a:p>
            <a:pPr marL="862013" lvl="1" indent="-404813" eaLnBrk="1" hangingPunct="1"/>
            <a:endParaRPr lang="en-US" altLang="nl-BE" sz="3000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F570E7-B119-26F8-254A-49C876193ED9}"/>
              </a:ext>
            </a:extLst>
          </p:cNvPr>
          <p:cNvSpPr/>
          <p:nvPr/>
        </p:nvSpPr>
        <p:spPr>
          <a:xfrm>
            <a:off x="3560678" y="3519818"/>
            <a:ext cx="2915775" cy="319191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D5602-0683-CCEE-3E9F-B812E6EE2B2F}"/>
              </a:ext>
            </a:extLst>
          </p:cNvPr>
          <p:cNvSpPr txBox="1"/>
          <p:nvPr/>
        </p:nvSpPr>
        <p:spPr>
          <a:xfrm>
            <a:off x="6516267" y="1970243"/>
            <a:ext cx="55609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CD: cluster of differentiation</a:t>
            </a:r>
          </a:p>
          <a:p>
            <a:pPr eaLnBrk="1" hangingPunct="1"/>
            <a:endParaRPr lang="nl-BE" altLang="nl-BE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Surface membrane molecules op T lymfocyten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  </a:t>
            </a:r>
            <a:r>
              <a:rPr lang="nl-BE" altLang="nl-BE" sz="2000" dirty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nl-BE" altLang="nl-BE" sz="2000" dirty="0">
                <a:latin typeface="Calibri" panose="020F0502020204030204" pitchFamily="34" charset="0"/>
              </a:rPr>
              <a:t>CD8 molecule op cytotoxische T lymfocyten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  </a:t>
            </a:r>
            <a:r>
              <a:rPr lang="nl-BE" altLang="nl-BE" sz="2000" dirty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nl-BE" altLang="nl-BE" sz="2000" dirty="0">
                <a:latin typeface="Calibri" panose="020F0502020204030204" pitchFamily="34" charset="0"/>
              </a:rPr>
              <a:t>CD4 molecule op Helper T lymfocyten</a:t>
            </a:r>
          </a:p>
          <a:p>
            <a:pPr eaLnBrk="1" hangingPunct="1"/>
            <a:endParaRPr lang="nl-BE" altLang="nl-BE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Helper T lymfocyt 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    - activeert CD8 lymphocyten (zie verder) 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    - activeert B cellen om antilichamen te maken</a:t>
            </a:r>
            <a:endParaRPr lang="nl-NL" altLang="nl-BE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9C515C-244D-CE69-D9AF-5FEE04976344}"/>
              </a:ext>
            </a:extLst>
          </p:cNvPr>
          <p:cNvCxnSpPr/>
          <p:nvPr/>
        </p:nvCxnSpPr>
        <p:spPr>
          <a:xfrm flipH="1">
            <a:off x="4985299" y="3976244"/>
            <a:ext cx="30800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CA12D5-AF60-D9AF-21F4-A992E31307EA}"/>
              </a:ext>
            </a:extLst>
          </p:cNvPr>
          <p:cNvCxnSpPr>
            <a:cxnSpLocks/>
          </p:cNvCxnSpPr>
          <p:nvPr/>
        </p:nvCxnSpPr>
        <p:spPr>
          <a:xfrm flipH="1" flipV="1">
            <a:off x="2995448" y="3264383"/>
            <a:ext cx="2342567" cy="70400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01F622-279E-3B04-F469-E10E55E9EFDE}"/>
              </a:ext>
            </a:extLst>
          </p:cNvPr>
          <p:cNvSpPr txBox="1"/>
          <p:nvPr/>
        </p:nvSpPr>
        <p:spPr>
          <a:xfrm>
            <a:off x="3027492" y="2929896"/>
            <a:ext cx="308008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ED3BB-B3C5-075D-543C-A2E7692C1502}"/>
              </a:ext>
            </a:extLst>
          </p:cNvPr>
          <p:cNvSpPr txBox="1"/>
          <p:nvPr/>
        </p:nvSpPr>
        <p:spPr>
          <a:xfrm>
            <a:off x="4686528" y="3800591"/>
            <a:ext cx="308008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02EA5-A019-86A5-B8DF-DFE9BD6A3162}"/>
              </a:ext>
            </a:extLst>
          </p:cNvPr>
          <p:cNvSpPr txBox="1"/>
          <p:nvPr/>
        </p:nvSpPr>
        <p:spPr>
          <a:xfrm>
            <a:off x="3597572" y="6084515"/>
            <a:ext cx="2915775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Destroy </a:t>
            </a:r>
            <a:r>
              <a:rPr lang="en-US" u="sng" dirty="0">
                <a:solidFill>
                  <a:srgbClr val="FF0000"/>
                </a:solidFill>
              </a:rPr>
              <a:t>cells</a:t>
            </a:r>
            <a:r>
              <a:rPr lang="en-US" dirty="0">
                <a:solidFill>
                  <a:srgbClr val="FF0000"/>
                </a:solidFill>
              </a:rPr>
              <a:t> holding virus</a:t>
            </a:r>
          </a:p>
          <a:p>
            <a:r>
              <a:rPr lang="en-US" dirty="0">
                <a:solidFill>
                  <a:srgbClr val="FF0000"/>
                </a:solidFill>
              </a:rPr>
              <a:t>&amp; cancer </a:t>
            </a:r>
            <a:r>
              <a:rPr lang="en-US" u="sng" dirty="0">
                <a:solidFill>
                  <a:srgbClr val="FF0000"/>
                </a:solidFill>
              </a:rPr>
              <a:t>cells</a:t>
            </a:r>
            <a:r>
              <a:rPr lang="en-US" dirty="0">
                <a:solidFill>
                  <a:srgbClr val="FF0000"/>
                </a:solidFill>
              </a:rPr>
              <a:t> &amp; </a:t>
            </a:r>
            <a:r>
              <a:rPr lang="en-US" u="sng" dirty="0">
                <a:solidFill>
                  <a:srgbClr val="FF0000"/>
                </a:solidFill>
              </a:rPr>
              <a:t>fungi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B2C12-9E34-A83B-8B34-56F6E42E33A0}"/>
              </a:ext>
            </a:extLst>
          </p:cNvPr>
          <p:cNvSpPr/>
          <p:nvPr/>
        </p:nvSpPr>
        <p:spPr>
          <a:xfrm>
            <a:off x="3859087" y="4846659"/>
            <a:ext cx="1342435" cy="9743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7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BD19F31A-68D3-1781-F13D-973618550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5" b="90535" l="3721" r="89767">
                        <a14:foregroundMark x1="14884" y1="39095" x2="14884" y2="39095"/>
                        <a14:foregroundMark x1="67442" y1="41564" x2="67442" y2="41564"/>
                        <a14:foregroundMark x1="20465" y1="34568" x2="20465" y2="34568"/>
                        <a14:foregroundMark x1="29302" y1="82305" x2="29302" y2="82305"/>
                        <a14:foregroundMark x1="29302" y1="86420" x2="29302" y2="86420"/>
                        <a14:foregroundMark x1="55814" y1="86420" x2="55814" y2="86420"/>
                        <a14:foregroundMark x1="4186" y1="62140" x2="4186" y2="62140"/>
                        <a14:foregroundMark x1="43256" y1="90535" x2="43256" y2="90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007" y="1731145"/>
            <a:ext cx="1017668" cy="115038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E47D82D-A0FB-2E69-A51A-09DD0C4A3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0" b="89535" l="1008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74" y="1835648"/>
            <a:ext cx="1093396" cy="118696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6FE88E5-C5E6-BEEA-8A0F-F911980EAB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45" b="89855" l="9901" r="89604">
                        <a14:foregroundMark x1="30693" y1="21014" x2="30693" y2="21014"/>
                        <a14:foregroundMark x1="19307" y1="41304" x2="19307" y2="41304"/>
                        <a14:foregroundMark x1="23267" y1="27899" x2="23267" y2="27899"/>
                        <a14:foregroundMark x1="15842" y1="32246" x2="15842" y2="32246"/>
                        <a14:foregroundMark x1="85644" y1="51449" x2="85644" y2="51449"/>
                        <a14:foregroundMark x1="87624" y1="52899" x2="87624" y2="52899"/>
                        <a14:foregroundMark x1="89604" y1="53623" x2="89604" y2="53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85" y="1770234"/>
            <a:ext cx="926123" cy="126609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1F366C29-7786-64BF-8222-ECAE09C29DA4}"/>
              </a:ext>
            </a:extLst>
          </p:cNvPr>
          <p:cNvSpPr txBox="1"/>
          <p:nvPr/>
        </p:nvSpPr>
        <p:spPr>
          <a:xfrm>
            <a:off x="1971955" y="31777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Eosinofiel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9F6EAE-941F-2993-FF8A-D7AAA6B55B80}"/>
              </a:ext>
            </a:extLst>
          </p:cNvPr>
          <p:cNvSpPr txBox="1"/>
          <p:nvPr/>
        </p:nvSpPr>
        <p:spPr>
          <a:xfrm>
            <a:off x="3380113" y="3177794"/>
            <a:ext cx="120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Basofiel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6456EF2-325C-093E-77F8-483F3A5E6224}"/>
              </a:ext>
            </a:extLst>
          </p:cNvPr>
          <p:cNvSpPr txBox="1"/>
          <p:nvPr/>
        </p:nvSpPr>
        <p:spPr>
          <a:xfrm>
            <a:off x="10273000" y="3224768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Lymfocyt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9796E482-7E9A-5F3B-0FEB-C7B80BD6CB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4" b="90458" l="2230" r="89591">
                        <a14:foregroundMark x1="25651" y1="90458" x2="25651" y2="90458"/>
                        <a14:foregroundMark x1="47212" y1="83206" x2="47212" y2="83206"/>
                        <a14:foregroundMark x1="53160" y1="76718" x2="53160" y2="76718"/>
                        <a14:foregroundMark x1="57249" y1="61069" x2="57249" y2="61069"/>
                        <a14:foregroundMark x1="53903" y1="50763" x2="53903" y2="50763"/>
                        <a14:foregroundMark x1="47212" y1="45420" x2="47212" y2="45420"/>
                        <a14:foregroundMark x1="43866" y1="42748" x2="43866" y2="42748"/>
                        <a14:foregroundMark x1="17472" y1="43130" x2="17472" y2="43130"/>
                        <a14:foregroundMark x1="10409" y1="51527" x2="10409" y2="51527"/>
                        <a14:foregroundMark x1="10409" y1="78626" x2="10409" y2="78626"/>
                        <a14:foregroundMark x1="20446" y1="85878" x2="20446" y2="85878"/>
                        <a14:foregroundMark x1="15613" y1="84733" x2="15613" y2="84733"/>
                        <a14:foregroundMark x1="41264" y1="87405" x2="41264" y2="87405"/>
                        <a14:foregroundMark x1="34201" y1="89313" x2="34201" y2="89313"/>
                        <a14:foregroundMark x1="57249" y1="73664" x2="57249" y2="73664"/>
                        <a14:foregroundMark x1="40892" y1="40840" x2="40892" y2="40840"/>
                        <a14:foregroundMark x1="32342" y1="39695" x2="32342" y2="39695"/>
                        <a14:foregroundMark x1="24907" y1="39695" x2="24907" y2="39695"/>
                        <a14:foregroundMark x1="13383" y1="42748" x2="13383" y2="42748"/>
                        <a14:foregroundMark x1="11152" y1="48473" x2="11152" y2="48473"/>
                        <a14:foregroundMark x1="2602" y1="60687" x2="2602" y2="60687"/>
                        <a14:foregroundMark x1="7807" y1="77099" x2="7807" y2="77099"/>
                        <a14:foregroundMark x1="6691" y1="68321" x2="6691" y2="68321"/>
                        <a14:foregroundMark x1="13755" y1="48473" x2="13755" y2="48473"/>
                        <a14:foregroundMark x1="14126" y1="44275" x2="14126" y2="44275"/>
                        <a14:foregroundMark x1="20818" y1="39695" x2="20818" y2="3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2102" y="1769315"/>
            <a:ext cx="1017668" cy="993052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EFD51C92-D564-D445-8CAA-F68A81EDB9BE}"/>
              </a:ext>
            </a:extLst>
          </p:cNvPr>
          <p:cNvSpPr txBox="1"/>
          <p:nvPr/>
        </p:nvSpPr>
        <p:spPr>
          <a:xfrm>
            <a:off x="10151788" y="3662147"/>
            <a:ext cx="1957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T-lymfocyten </a:t>
            </a:r>
          </a:p>
          <a:p>
            <a:r>
              <a:rPr lang="nl-NL"/>
              <a:t>B-lymfocyten</a:t>
            </a:r>
          </a:p>
          <a:p>
            <a:r>
              <a:rPr lang="nl-NL"/>
              <a:t>Natural killer cel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707BFAE3-96DD-3CE3-6B13-95E8CA3D93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27" b="92248" l="0" r="89925">
                        <a14:foregroundMark x1="6716" y1="41473" x2="6716" y2="41473"/>
                        <a14:foregroundMark x1="0" y1="40698" x2="0" y2="40698"/>
                        <a14:foregroundMark x1="62313" y1="92636" x2="62313" y2="92636"/>
                        <a14:foregroundMark x1="34328" y1="8915" x2="34328" y2="8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220"/>
          <a:stretch/>
        </p:blipFill>
        <p:spPr>
          <a:xfrm>
            <a:off x="7956916" y="4079823"/>
            <a:ext cx="1017668" cy="1011309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43DE3F7-C428-5AFD-B335-6357F3F13391}"/>
              </a:ext>
            </a:extLst>
          </p:cNvPr>
          <p:cNvSpPr txBox="1"/>
          <p:nvPr/>
        </p:nvSpPr>
        <p:spPr>
          <a:xfrm>
            <a:off x="7114621" y="317779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Monocyt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C0ED7A9-4397-03A3-A265-1D600CD66258}"/>
              </a:ext>
            </a:extLst>
          </p:cNvPr>
          <p:cNvSpPr txBox="1"/>
          <p:nvPr/>
        </p:nvSpPr>
        <p:spPr>
          <a:xfrm>
            <a:off x="6197484" y="5234172"/>
            <a:ext cx="157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/>
              <a:t>Macrofaag</a:t>
            </a:r>
            <a:endParaRPr lang="nl-NL" sz="1200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CC9017EF-8B1B-F4BB-4648-351AB92CD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98" b="92481" l="10037" r="89591">
                        <a14:foregroundMark x1="64684" y1="92481" x2="64684" y2="92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945" y="4038522"/>
            <a:ext cx="1017668" cy="101130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3AC17BC-097E-CCF0-8BBC-98ED2FCA44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36" b="89891" l="5948" r="89591">
                        <a14:foregroundMark x1="6320" y1="54372" x2="6320" y2="54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082" y="1688648"/>
            <a:ext cx="1017668" cy="1390788"/>
          </a:xfrm>
          <a:prstGeom prst="rect">
            <a:avLst/>
          </a:prstGeom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55042DA-9974-FCB9-D0D8-02C6CAAB76DB}"/>
              </a:ext>
            </a:extLst>
          </p:cNvPr>
          <p:cNvCxnSpPr>
            <a:cxnSpLocks/>
          </p:cNvCxnSpPr>
          <p:nvPr/>
        </p:nvCxnSpPr>
        <p:spPr>
          <a:xfrm flipH="1" flipV="1">
            <a:off x="8047563" y="3741560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ABA25EB-B290-0F84-F809-14884CF87F54}"/>
              </a:ext>
            </a:extLst>
          </p:cNvPr>
          <p:cNvCxnSpPr>
            <a:cxnSpLocks/>
          </p:cNvCxnSpPr>
          <p:nvPr/>
        </p:nvCxnSpPr>
        <p:spPr>
          <a:xfrm flipV="1">
            <a:off x="7114621" y="3744454"/>
            <a:ext cx="179143" cy="3063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3B126E81-87C0-AAC2-28A7-5F4A4D2A1E35}"/>
              </a:ext>
            </a:extLst>
          </p:cNvPr>
          <p:cNvSpPr txBox="1"/>
          <p:nvPr/>
        </p:nvSpPr>
        <p:spPr>
          <a:xfrm>
            <a:off x="460224" y="317779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/>
              <a:t>Neutrofiel</a:t>
            </a:r>
            <a:endParaRPr lang="nl-NL" sz="12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DF76444-D610-EC50-1B3E-AF85D8FEBED2}"/>
              </a:ext>
            </a:extLst>
          </p:cNvPr>
          <p:cNvSpPr txBox="1"/>
          <p:nvPr/>
        </p:nvSpPr>
        <p:spPr>
          <a:xfrm>
            <a:off x="408226" y="3455601"/>
            <a:ext cx="2149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/>
              <a:t>= PMN, polymorfe neutrofiel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796D8D-5068-29B6-E495-3B402E359993}"/>
              </a:ext>
            </a:extLst>
          </p:cNvPr>
          <p:cNvSpPr txBox="1"/>
          <p:nvPr/>
        </p:nvSpPr>
        <p:spPr>
          <a:xfrm>
            <a:off x="1446360" y="877947"/>
            <a:ext cx="22926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Granulocyten</a:t>
            </a:r>
          </a:p>
          <a:p>
            <a:pPr algn="ctr"/>
            <a:r>
              <a:rPr lang="nl-NL" sz="1600" dirty="0"/>
              <a:t>granulen in cytoplasma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27889B-CEE7-E5D1-E987-0D96A06A2FCE}"/>
              </a:ext>
            </a:extLst>
          </p:cNvPr>
          <p:cNvSpPr txBox="1"/>
          <p:nvPr/>
        </p:nvSpPr>
        <p:spPr>
          <a:xfrm>
            <a:off x="7745930" y="867507"/>
            <a:ext cx="28055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err="1"/>
              <a:t>Agranulocyten</a:t>
            </a:r>
            <a:endParaRPr lang="nl-NL" b="1"/>
          </a:p>
          <a:p>
            <a:pPr algn="ctr"/>
            <a:r>
              <a:rPr lang="nl-NL" sz="1600"/>
              <a:t>geen granulen in cytoplasma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2768473-B24A-5EA6-FE2C-ABCF1CFE64CB}"/>
              </a:ext>
            </a:extLst>
          </p:cNvPr>
          <p:cNvCxnSpPr>
            <a:cxnSpLocks/>
          </p:cNvCxnSpPr>
          <p:nvPr/>
        </p:nvCxnSpPr>
        <p:spPr>
          <a:xfrm flipV="1">
            <a:off x="7818292" y="1597817"/>
            <a:ext cx="227038" cy="3022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000D599-18AD-6DCC-9B19-063E8D9D2E84}"/>
              </a:ext>
            </a:extLst>
          </p:cNvPr>
          <p:cNvCxnSpPr>
            <a:cxnSpLocks/>
          </p:cNvCxnSpPr>
          <p:nvPr/>
        </p:nvCxnSpPr>
        <p:spPr>
          <a:xfrm flipH="1" flipV="1">
            <a:off x="10454108" y="1604476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0CE9E1-827A-A9C5-17AC-929FF9FD53BD}"/>
              </a:ext>
            </a:extLst>
          </p:cNvPr>
          <p:cNvSpPr txBox="1"/>
          <p:nvPr/>
        </p:nvSpPr>
        <p:spPr>
          <a:xfrm>
            <a:off x="1229517" y="279264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Aankleuring</a:t>
            </a:r>
            <a:r>
              <a:rPr lang="nl-NL" b="1" dirty="0"/>
              <a:t> </a:t>
            </a:r>
            <a:r>
              <a:rPr lang="nl-NL" b="1" dirty="0" err="1"/>
              <a:t>granules</a:t>
            </a:r>
            <a:endParaRPr lang="nl-N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B7B5B-4592-F0D3-7100-BA0F4DF98D7D}"/>
              </a:ext>
            </a:extLst>
          </p:cNvPr>
          <p:cNvSpPr txBox="1"/>
          <p:nvPr/>
        </p:nvSpPr>
        <p:spPr>
          <a:xfrm>
            <a:off x="4321507" y="338387"/>
            <a:ext cx="354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Witte bloedcellen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56D66-19F8-A1E4-4C14-816DAA8FB3A4}"/>
              </a:ext>
            </a:extLst>
          </p:cNvPr>
          <p:cNvSpPr txBox="1"/>
          <p:nvPr/>
        </p:nvSpPr>
        <p:spPr>
          <a:xfrm>
            <a:off x="7594368" y="5234632"/>
            <a:ext cx="203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Dendritische cel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3324F-581D-F1B7-0E5A-8CFF647A008D}"/>
              </a:ext>
            </a:extLst>
          </p:cNvPr>
          <p:cNvSpPr/>
          <p:nvPr/>
        </p:nvSpPr>
        <p:spPr>
          <a:xfrm>
            <a:off x="10045926" y="1688648"/>
            <a:ext cx="1771834" cy="4264680"/>
          </a:xfrm>
          <a:prstGeom prst="rect">
            <a:avLst/>
          </a:prstGeom>
          <a:noFill/>
          <a:ln w="38100">
            <a:solidFill>
              <a:srgbClr val="EC03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766B4-0FD6-3BEF-940B-AD1FC4210CEC}"/>
              </a:ext>
            </a:extLst>
          </p:cNvPr>
          <p:cNvSpPr txBox="1"/>
          <p:nvPr/>
        </p:nvSpPr>
        <p:spPr>
          <a:xfrm>
            <a:off x="6573737" y="5921508"/>
            <a:ext cx="542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C03FB"/>
                </a:solidFill>
              </a:rPr>
              <a:t>Originates from </a:t>
            </a:r>
            <a:r>
              <a:rPr lang="en-US" sz="2400" b="1" u="sng" dirty="0">
                <a:solidFill>
                  <a:srgbClr val="EC03FB"/>
                </a:solidFill>
              </a:rPr>
              <a:t>lymphoid</a:t>
            </a:r>
            <a:r>
              <a:rPr lang="en-US" sz="2400" dirty="0">
                <a:solidFill>
                  <a:srgbClr val="EC03FB"/>
                </a:solidFill>
              </a:rPr>
              <a:t> progenitor cell</a:t>
            </a:r>
          </a:p>
        </p:txBody>
      </p:sp>
    </p:spTree>
    <p:extLst>
      <p:ext uri="{BB962C8B-B14F-4D97-AF65-F5344CB8AC3E}">
        <p14:creationId xmlns:p14="http://schemas.microsoft.com/office/powerpoint/2010/main" val="150156247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1" name="Picture 3" descr="figure_4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150" y="1412876"/>
            <a:ext cx="8636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CF48F61-C7F6-7980-6075-C2908863B334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 dirty="0">
                <a:solidFill>
                  <a:srgbClr val="1974CF"/>
                </a:solidFill>
              </a:rPr>
              <a:t>Immune Defense Concept Map</a:t>
            </a:r>
          </a:p>
        </p:txBody>
      </p:sp>
    </p:spTree>
    <p:extLst>
      <p:ext uri="{BB962C8B-B14F-4D97-AF65-F5344CB8AC3E}">
        <p14:creationId xmlns:p14="http://schemas.microsoft.com/office/powerpoint/2010/main" val="1709641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1" name="Picture 3" descr="figure_4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150" y="1412876"/>
            <a:ext cx="8636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D0412E-A7F2-E9F6-AB22-A5CBE1AC3B8A}"/>
              </a:ext>
            </a:extLst>
          </p:cNvPr>
          <p:cNvCxnSpPr/>
          <p:nvPr/>
        </p:nvCxnSpPr>
        <p:spPr>
          <a:xfrm flipH="1">
            <a:off x="9124749" y="5034013"/>
            <a:ext cx="30800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7FC9CE-0F0F-95E5-D905-F128607D619C}"/>
              </a:ext>
            </a:extLst>
          </p:cNvPr>
          <p:cNvCxnSpPr>
            <a:cxnSpLocks/>
          </p:cNvCxnSpPr>
          <p:nvPr/>
        </p:nvCxnSpPr>
        <p:spPr>
          <a:xfrm flipH="1" flipV="1">
            <a:off x="7969718" y="4350619"/>
            <a:ext cx="1463040" cy="68339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5B1C22-78B4-8199-BDC7-87E4E1789544}"/>
              </a:ext>
            </a:extLst>
          </p:cNvPr>
          <p:cNvSpPr txBox="1"/>
          <p:nvPr/>
        </p:nvSpPr>
        <p:spPr>
          <a:xfrm>
            <a:off x="7863842" y="4064269"/>
            <a:ext cx="308008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C6E1E0-FD12-A8A2-A9DA-0351468C2A91}"/>
              </a:ext>
            </a:extLst>
          </p:cNvPr>
          <p:cNvSpPr txBox="1"/>
          <p:nvPr/>
        </p:nvSpPr>
        <p:spPr>
          <a:xfrm>
            <a:off x="8956308" y="4947384"/>
            <a:ext cx="308008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CF48F61-C7F6-7980-6075-C2908863B334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 dirty="0">
                <a:solidFill>
                  <a:srgbClr val="1974CF"/>
                </a:solidFill>
              </a:rPr>
              <a:t>Immune Defense Concept Map</a:t>
            </a:r>
          </a:p>
        </p:txBody>
      </p:sp>
    </p:spTree>
    <p:extLst>
      <p:ext uri="{BB962C8B-B14F-4D97-AF65-F5344CB8AC3E}">
        <p14:creationId xmlns:p14="http://schemas.microsoft.com/office/powerpoint/2010/main" val="2955969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1" name="Picture 3" descr="figure_4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150" y="1412876"/>
            <a:ext cx="8636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7FC9CE-0F0F-95E5-D905-F128607D619C}"/>
              </a:ext>
            </a:extLst>
          </p:cNvPr>
          <p:cNvCxnSpPr>
            <a:cxnSpLocks/>
          </p:cNvCxnSpPr>
          <p:nvPr/>
        </p:nvCxnSpPr>
        <p:spPr>
          <a:xfrm flipV="1">
            <a:off x="4966636" y="3801979"/>
            <a:ext cx="1838425" cy="68339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E0B76B-22D5-144A-81D6-AD411742088E}"/>
              </a:ext>
            </a:extLst>
          </p:cNvPr>
          <p:cNvCxnSpPr>
            <a:cxnSpLocks/>
          </p:cNvCxnSpPr>
          <p:nvPr/>
        </p:nvCxnSpPr>
        <p:spPr>
          <a:xfrm flipV="1">
            <a:off x="4966636" y="3869356"/>
            <a:ext cx="3830855" cy="61601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F2C735-79FC-F884-59B5-81855DBA10DB}"/>
              </a:ext>
            </a:extLst>
          </p:cNvPr>
          <p:cNvSpPr txBox="1"/>
          <p:nvPr/>
        </p:nvSpPr>
        <p:spPr>
          <a:xfrm>
            <a:off x="7251595" y="6523480"/>
            <a:ext cx="1301959" cy="276999"/>
          </a:xfrm>
          <a:prstGeom prst="rect">
            <a:avLst/>
          </a:prstGeom>
          <a:noFill/>
          <a:ln w="63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/>
              <a:t>Destroy bacteria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847BE-EE45-154A-A9E4-E8EA6ECBA14F}"/>
              </a:ext>
            </a:extLst>
          </p:cNvPr>
          <p:cNvSpPr txBox="1"/>
          <p:nvPr/>
        </p:nvSpPr>
        <p:spPr>
          <a:xfrm>
            <a:off x="8613550" y="6523480"/>
            <a:ext cx="2861681" cy="276999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Destroy </a:t>
            </a:r>
            <a:r>
              <a:rPr lang="en-US" sz="1200" u="sng">
                <a:solidFill>
                  <a:srgbClr val="FF0000"/>
                </a:solidFill>
              </a:rPr>
              <a:t>cell</a:t>
            </a:r>
            <a:r>
              <a:rPr lang="en-US" sz="1200">
                <a:solidFill>
                  <a:srgbClr val="FF0000"/>
                </a:solidFill>
              </a:rPr>
              <a:t> holding virus, cancer cells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6DDE53-0E17-994A-AA88-813EFABB2BD8}"/>
              </a:ext>
            </a:extLst>
          </p:cNvPr>
          <p:cNvSpPr/>
          <p:nvPr/>
        </p:nvSpPr>
        <p:spPr>
          <a:xfrm>
            <a:off x="7435851" y="5613400"/>
            <a:ext cx="933449" cy="73575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0D812A-DD83-DC40-08D0-7D1B4341895E}"/>
              </a:ext>
            </a:extLst>
          </p:cNvPr>
          <p:cNvSpPr/>
          <p:nvPr/>
        </p:nvSpPr>
        <p:spPr>
          <a:xfrm>
            <a:off x="8470901" y="5613400"/>
            <a:ext cx="863599" cy="7357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7591269-5E3E-8444-4E8F-6579F1ACDB9D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 dirty="0">
                <a:solidFill>
                  <a:srgbClr val="1974CF"/>
                </a:solidFill>
              </a:rPr>
              <a:t>Immune Defense Concept Map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BB5FE1C-F636-08A6-6363-069EBBD121FB}"/>
              </a:ext>
            </a:extLst>
          </p:cNvPr>
          <p:cNvCxnSpPr/>
          <p:nvPr/>
        </p:nvCxnSpPr>
        <p:spPr>
          <a:xfrm flipH="1">
            <a:off x="9124749" y="5034013"/>
            <a:ext cx="30800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468817-75B7-0DFE-075B-64C93DA85A9F}"/>
              </a:ext>
            </a:extLst>
          </p:cNvPr>
          <p:cNvCxnSpPr>
            <a:cxnSpLocks/>
          </p:cNvCxnSpPr>
          <p:nvPr/>
        </p:nvCxnSpPr>
        <p:spPr>
          <a:xfrm flipH="1" flipV="1">
            <a:off x="7969718" y="4350619"/>
            <a:ext cx="1463040" cy="68339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4E928FA-C118-5D8A-758E-6ADBAABF2CF2}"/>
              </a:ext>
            </a:extLst>
          </p:cNvPr>
          <p:cNvSpPr txBox="1"/>
          <p:nvPr/>
        </p:nvSpPr>
        <p:spPr>
          <a:xfrm>
            <a:off x="7863842" y="4064269"/>
            <a:ext cx="308008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B6ADE-3147-7342-8732-28BC93B5B703}"/>
              </a:ext>
            </a:extLst>
          </p:cNvPr>
          <p:cNvSpPr txBox="1"/>
          <p:nvPr/>
        </p:nvSpPr>
        <p:spPr>
          <a:xfrm>
            <a:off x="8956308" y="4947384"/>
            <a:ext cx="308008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45CEEC-59CD-7254-65F6-F5F2FB9A5E66}"/>
              </a:ext>
            </a:extLst>
          </p:cNvPr>
          <p:cNvSpPr txBox="1"/>
          <p:nvPr/>
        </p:nvSpPr>
        <p:spPr>
          <a:xfrm>
            <a:off x="755209" y="5627335"/>
            <a:ext cx="5035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Dendriditische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cel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is </a:t>
            </a:r>
            <a:r>
              <a:rPr lang="en-US" sz="2000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zowel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een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soort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phagocyt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</a:t>
            </a:r>
          </a:p>
          <a:p>
            <a:r>
              <a:rPr lang="en-US" sz="2000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als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een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antigen-presenting cell (APC)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587291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1" name="Picture 3" descr="figure_4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150" y="1412876"/>
            <a:ext cx="8636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7FC9CE-0F0F-95E5-D905-F128607D619C}"/>
              </a:ext>
            </a:extLst>
          </p:cNvPr>
          <p:cNvCxnSpPr>
            <a:cxnSpLocks/>
          </p:cNvCxnSpPr>
          <p:nvPr/>
        </p:nvCxnSpPr>
        <p:spPr>
          <a:xfrm flipV="1">
            <a:off x="4966636" y="3801979"/>
            <a:ext cx="1838425" cy="68339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E0B76B-22D5-144A-81D6-AD411742088E}"/>
              </a:ext>
            </a:extLst>
          </p:cNvPr>
          <p:cNvCxnSpPr>
            <a:cxnSpLocks/>
          </p:cNvCxnSpPr>
          <p:nvPr/>
        </p:nvCxnSpPr>
        <p:spPr>
          <a:xfrm flipV="1">
            <a:off x="4966636" y="3869356"/>
            <a:ext cx="3830855" cy="61601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F2C735-79FC-F884-59B5-81855DBA10DB}"/>
              </a:ext>
            </a:extLst>
          </p:cNvPr>
          <p:cNvSpPr txBox="1"/>
          <p:nvPr/>
        </p:nvSpPr>
        <p:spPr>
          <a:xfrm>
            <a:off x="7251595" y="6523480"/>
            <a:ext cx="1301959" cy="276999"/>
          </a:xfrm>
          <a:prstGeom prst="rect">
            <a:avLst/>
          </a:prstGeom>
          <a:noFill/>
          <a:ln w="63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/>
              <a:t>Destroy bacteria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847BE-EE45-154A-A9E4-E8EA6ECBA14F}"/>
              </a:ext>
            </a:extLst>
          </p:cNvPr>
          <p:cNvSpPr txBox="1"/>
          <p:nvPr/>
        </p:nvSpPr>
        <p:spPr>
          <a:xfrm>
            <a:off x="8613550" y="6523480"/>
            <a:ext cx="2861681" cy="276999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Destroy </a:t>
            </a:r>
            <a:r>
              <a:rPr lang="en-US" sz="1200" u="sng">
                <a:solidFill>
                  <a:srgbClr val="FF0000"/>
                </a:solidFill>
              </a:rPr>
              <a:t>cell</a:t>
            </a:r>
            <a:r>
              <a:rPr lang="en-US" sz="1200">
                <a:solidFill>
                  <a:srgbClr val="FF0000"/>
                </a:solidFill>
              </a:rPr>
              <a:t> holding virus, cancer cells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6DDE53-0E17-994A-AA88-813EFABB2BD8}"/>
              </a:ext>
            </a:extLst>
          </p:cNvPr>
          <p:cNvSpPr/>
          <p:nvPr/>
        </p:nvSpPr>
        <p:spPr>
          <a:xfrm>
            <a:off x="7435851" y="5613400"/>
            <a:ext cx="933449" cy="73575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0D812A-DD83-DC40-08D0-7D1B4341895E}"/>
              </a:ext>
            </a:extLst>
          </p:cNvPr>
          <p:cNvSpPr/>
          <p:nvPr/>
        </p:nvSpPr>
        <p:spPr>
          <a:xfrm>
            <a:off x="8470901" y="5613400"/>
            <a:ext cx="863599" cy="7357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7591269-5E3E-8444-4E8F-6579F1ACDB9D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 dirty="0">
                <a:solidFill>
                  <a:srgbClr val="1974CF"/>
                </a:solidFill>
              </a:rPr>
              <a:t>Immune Defense Concept Map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BB5FE1C-F636-08A6-6363-069EBBD121FB}"/>
              </a:ext>
            </a:extLst>
          </p:cNvPr>
          <p:cNvCxnSpPr/>
          <p:nvPr/>
        </p:nvCxnSpPr>
        <p:spPr>
          <a:xfrm flipH="1">
            <a:off x="9124749" y="5034013"/>
            <a:ext cx="30800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468817-75B7-0DFE-075B-64C93DA85A9F}"/>
              </a:ext>
            </a:extLst>
          </p:cNvPr>
          <p:cNvCxnSpPr>
            <a:cxnSpLocks/>
          </p:cNvCxnSpPr>
          <p:nvPr/>
        </p:nvCxnSpPr>
        <p:spPr>
          <a:xfrm flipH="1" flipV="1">
            <a:off x="7969718" y="4350619"/>
            <a:ext cx="1463040" cy="68339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4E928FA-C118-5D8A-758E-6ADBAABF2CF2}"/>
              </a:ext>
            </a:extLst>
          </p:cNvPr>
          <p:cNvSpPr txBox="1"/>
          <p:nvPr/>
        </p:nvSpPr>
        <p:spPr>
          <a:xfrm>
            <a:off x="7863842" y="4064269"/>
            <a:ext cx="308008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B6ADE-3147-7342-8732-28BC93B5B703}"/>
              </a:ext>
            </a:extLst>
          </p:cNvPr>
          <p:cNvSpPr txBox="1"/>
          <p:nvPr/>
        </p:nvSpPr>
        <p:spPr>
          <a:xfrm>
            <a:off x="8956308" y="4947384"/>
            <a:ext cx="308008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1A05D-CC54-DA7E-D30A-22AA4CA6B76A}"/>
              </a:ext>
            </a:extLst>
          </p:cNvPr>
          <p:cNvSpPr txBox="1"/>
          <p:nvPr/>
        </p:nvSpPr>
        <p:spPr>
          <a:xfrm>
            <a:off x="577069" y="4578052"/>
            <a:ext cx="21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309FA"/>
                </a:solidFill>
              </a:rPr>
              <a:t>Ook</a:t>
            </a:r>
            <a:r>
              <a:rPr lang="en-US" dirty="0">
                <a:solidFill>
                  <a:srgbClr val="0309FA"/>
                </a:solidFill>
              </a:rPr>
              <a:t> </a:t>
            </a:r>
            <a:r>
              <a:rPr lang="en-US" dirty="0" err="1">
                <a:solidFill>
                  <a:srgbClr val="0309FA"/>
                </a:solidFill>
              </a:rPr>
              <a:t>inflammatie</a:t>
            </a:r>
            <a:r>
              <a:rPr lang="en-US" dirty="0">
                <a:solidFill>
                  <a:srgbClr val="0309FA"/>
                </a:solidFill>
              </a:rPr>
              <a:t> </a:t>
            </a:r>
            <a:r>
              <a:rPr lang="en-US" dirty="0" err="1">
                <a:solidFill>
                  <a:srgbClr val="0309FA"/>
                </a:solidFill>
              </a:rPr>
              <a:t>cel</a:t>
            </a:r>
            <a:r>
              <a:rPr lang="en-US" dirty="0">
                <a:solidFill>
                  <a:srgbClr val="0309FA"/>
                </a:solidFill>
              </a:rPr>
              <a:t>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E2B43-CAC4-5639-9129-7EC5481357A9}"/>
              </a:ext>
            </a:extLst>
          </p:cNvPr>
          <p:cNvSpPr/>
          <p:nvPr/>
        </p:nvSpPr>
        <p:spPr>
          <a:xfrm>
            <a:off x="457201" y="3552092"/>
            <a:ext cx="2435315" cy="1481921"/>
          </a:xfrm>
          <a:prstGeom prst="rect">
            <a:avLst/>
          </a:prstGeom>
          <a:noFill/>
          <a:ln>
            <a:solidFill>
              <a:srgbClr val="0309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2916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4.1.jpg">
            <a:extLst>
              <a:ext uri="{FF2B5EF4-FFF2-40B4-BE49-F238E27FC236}">
                <a16:creationId xmlns:a16="http://schemas.microsoft.com/office/drawing/2014/main" id="{8FE53706-C27C-ECE3-FCDA-0CF61232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5842" y="247732"/>
            <a:ext cx="6057900" cy="629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57BD5F-A84E-4D08-F8BA-941E0CE924AB}"/>
              </a:ext>
            </a:extLst>
          </p:cNvPr>
          <p:cNvSpPr txBox="1"/>
          <p:nvPr/>
        </p:nvSpPr>
        <p:spPr>
          <a:xfrm>
            <a:off x="4398556" y="6145342"/>
            <a:ext cx="1724768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Destroy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bacteria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7267A2-18F8-24DB-0D1D-E96304524664}"/>
              </a:ext>
            </a:extLst>
          </p:cNvPr>
          <p:cNvSpPr/>
          <p:nvPr/>
        </p:nvSpPr>
        <p:spPr>
          <a:xfrm>
            <a:off x="4725416" y="4939840"/>
            <a:ext cx="1273616" cy="110220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5BCCD-160A-BEA5-8E16-03C43C255128}"/>
              </a:ext>
            </a:extLst>
          </p:cNvPr>
          <p:cNvSpPr txBox="1"/>
          <p:nvPr/>
        </p:nvSpPr>
        <p:spPr>
          <a:xfrm>
            <a:off x="6063815" y="6185981"/>
            <a:ext cx="2915775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Destroy </a:t>
            </a:r>
            <a:r>
              <a:rPr lang="en-US" u="sng" dirty="0">
                <a:solidFill>
                  <a:srgbClr val="FF0000"/>
                </a:solidFill>
              </a:rPr>
              <a:t>cells</a:t>
            </a:r>
            <a:r>
              <a:rPr lang="en-US" dirty="0">
                <a:solidFill>
                  <a:srgbClr val="FF0000"/>
                </a:solidFill>
              </a:rPr>
              <a:t> holding virus</a:t>
            </a:r>
          </a:p>
          <a:p>
            <a:r>
              <a:rPr lang="en-US" dirty="0">
                <a:solidFill>
                  <a:srgbClr val="FF0000"/>
                </a:solidFill>
              </a:rPr>
              <a:t>&amp; cancer </a:t>
            </a:r>
            <a:r>
              <a:rPr lang="en-US" u="sng" dirty="0">
                <a:solidFill>
                  <a:srgbClr val="FF0000"/>
                </a:solidFill>
              </a:rPr>
              <a:t>cells</a:t>
            </a:r>
            <a:r>
              <a:rPr lang="en-US" dirty="0">
                <a:solidFill>
                  <a:srgbClr val="FF0000"/>
                </a:solidFill>
              </a:rPr>
              <a:t> &amp; </a:t>
            </a:r>
            <a:r>
              <a:rPr lang="en-US" u="sng" dirty="0">
                <a:solidFill>
                  <a:srgbClr val="FF0000"/>
                </a:solidFill>
              </a:rPr>
              <a:t>fungi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35B1F-3B18-45CF-D2EA-AFBCBC1193EF}"/>
              </a:ext>
            </a:extLst>
          </p:cNvPr>
          <p:cNvSpPr/>
          <p:nvPr/>
        </p:nvSpPr>
        <p:spPr>
          <a:xfrm>
            <a:off x="6325330" y="4948125"/>
            <a:ext cx="1342435" cy="9743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992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2"/>
          <p:cNvSpPr>
            <a:spLocks noChangeArrowheads="1"/>
          </p:cNvSpPr>
          <p:nvPr/>
        </p:nvSpPr>
        <p:spPr bwMode="auto">
          <a:xfrm>
            <a:off x="1825626" y="370424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l-BE" dirty="0">
                <a:solidFill>
                  <a:srgbClr val="1974CF"/>
                </a:solidFill>
                <a:latin typeface="Calibri" panose="020F0502020204030204" pitchFamily="34" charset="0"/>
              </a:rPr>
              <a:t>Adaptive Immunity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E6B1AD-C130-A2B4-1F36-05B5A498812D}"/>
              </a:ext>
            </a:extLst>
          </p:cNvPr>
          <p:cNvSpPr txBox="1"/>
          <p:nvPr/>
        </p:nvSpPr>
        <p:spPr>
          <a:xfrm>
            <a:off x="346137" y="942225"/>
            <a:ext cx="11714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Hoe </a:t>
            </a:r>
            <a:r>
              <a:rPr lang="en-US" sz="2400" b="1" dirty="0" err="1"/>
              <a:t>herkent</a:t>
            </a:r>
            <a:r>
              <a:rPr lang="en-US" sz="2400" b="1" dirty="0"/>
              <a:t> het </a:t>
            </a:r>
            <a:r>
              <a:rPr lang="en-US" sz="2400" b="1" dirty="0" err="1"/>
              <a:t>lichaam</a:t>
            </a:r>
            <a:r>
              <a:rPr lang="en-US" sz="2400" b="1" dirty="0"/>
              <a:t> of </a:t>
            </a:r>
            <a:r>
              <a:rPr lang="en-US" sz="2400" b="1" dirty="0" err="1"/>
              <a:t>bepaalde</a:t>
            </a:r>
            <a:r>
              <a:rPr lang="en-US" sz="2400" b="1" dirty="0"/>
              <a:t> </a:t>
            </a:r>
            <a:r>
              <a:rPr lang="en-US" sz="2400" b="1" dirty="0" err="1"/>
              <a:t>cel</a:t>
            </a:r>
            <a:r>
              <a:rPr lang="en-US" sz="2400" b="1" dirty="0"/>
              <a:t> "eigen" </a:t>
            </a:r>
            <a:r>
              <a:rPr lang="en-US" sz="2400" b="1" dirty="0" err="1"/>
              <a:t>weefsel</a:t>
            </a:r>
            <a:r>
              <a:rPr lang="en-US" sz="2400" b="1" dirty="0"/>
              <a:t> is (self, auto) of </a:t>
            </a:r>
            <a:r>
              <a:rPr lang="en-US" sz="2400" b="1" dirty="0" err="1"/>
              <a:t>vreemd</a:t>
            </a:r>
            <a:r>
              <a:rPr lang="en-US" sz="2400" b="1" dirty="0"/>
              <a:t> (</a:t>
            </a:r>
            <a:r>
              <a:rPr lang="en-US" sz="2400" b="1" dirty="0" err="1"/>
              <a:t>allo</a:t>
            </a:r>
            <a:r>
              <a:rPr lang="en-US" sz="2400" b="1" dirty="0"/>
              <a:t>) is? </a:t>
            </a:r>
          </a:p>
          <a:p>
            <a:pPr algn="ctr"/>
            <a:r>
              <a:rPr lang="en-US" sz="2400" b="1" dirty="0"/>
              <a:t>Via MHC = Major Histocompatibility Complex</a:t>
            </a:r>
          </a:p>
          <a:p>
            <a:pPr algn="ctr"/>
            <a:r>
              <a:rPr lang="en-US" sz="2400" b="1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CE9A5-2FFD-6E9B-F8D0-9B73412F5547}"/>
              </a:ext>
            </a:extLst>
          </p:cNvPr>
          <p:cNvSpPr txBox="1"/>
          <p:nvPr/>
        </p:nvSpPr>
        <p:spPr>
          <a:xfrm>
            <a:off x="998222" y="1851499"/>
            <a:ext cx="110619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b="1" dirty="0">
                <a:latin typeface="Calibri" panose="020F0502020204030204" pitchFamily="34" charset="0"/>
              </a:rPr>
              <a:t>MHC I 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	- wordt gevonden op alle cellen met een celkern (nucleated cell)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	- herkennen cytotoxische CD8 T lymfocyt</a:t>
            </a:r>
          </a:p>
          <a:p>
            <a:pPr eaLnBrk="1" hangingPunct="1"/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b="1" dirty="0">
                <a:latin typeface="Calibri" panose="020F0502020204030204" pitchFamily="34" charset="0"/>
              </a:rPr>
              <a:t>MHC II 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	- wordt gevonden op antigeen presenterende cellen (APC's)</a:t>
            </a:r>
          </a:p>
          <a:p>
            <a:pPr rtl="0">
              <a:buSzPts val="3200"/>
            </a:pPr>
            <a:r>
              <a:rPr lang="nl-BE" altLang="nl-BE" sz="2400" dirty="0">
                <a:latin typeface="Calibri" panose="020F0502020204030204" pitchFamily="34" charset="0"/>
              </a:rPr>
              <a:t>	- herkennen </a:t>
            </a:r>
            <a:r>
              <a:rPr lang="en-US" sz="24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CD4 helper T </a:t>
            </a:r>
            <a:r>
              <a:rPr lang="en-US" sz="240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lymfocyten</a:t>
            </a:r>
            <a:endParaRPr lang="en-US" sz="240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3200"/>
            </a:pPr>
            <a:endParaRPr lang="en-US" sz="240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3200"/>
            </a:pPr>
            <a:r>
              <a:rPr lang="en-US" sz="24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Human MHC = HLA</a:t>
            </a:r>
          </a:p>
          <a:p>
            <a:pPr rtl="0">
              <a:buSzPts val="3200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- d</a:t>
            </a:r>
            <a:r>
              <a:rPr lang="en-US" sz="24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ifferent species in animal kingdom have different MHC</a:t>
            </a:r>
          </a:p>
          <a:p>
            <a:pPr rtl="0">
              <a:buSzPts val="3200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- die van de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mens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worden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gecodeerd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door human leukocyte antigen (HLA) genes </a:t>
            </a:r>
          </a:p>
          <a:p>
            <a:pPr rtl="0">
              <a:buSzPts val="3200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-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daarom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wordt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human MHC "HLA" </a:t>
            </a:r>
            <a:r>
              <a:rPr lang="en-US" sz="240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genoemd</a:t>
            </a:r>
            <a:endParaRPr lang="en-US" sz="240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2A62E-F54F-914D-67D5-C5D9C5AA19D7}"/>
              </a:ext>
            </a:extLst>
          </p:cNvPr>
          <p:cNvSpPr txBox="1"/>
          <p:nvPr/>
        </p:nvSpPr>
        <p:spPr>
          <a:xfrm>
            <a:off x="9615854" y="6436213"/>
            <a:ext cx="2576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(Note: </a:t>
            </a:r>
            <a:r>
              <a:rPr lang="en-US" sz="1800" dirty="0" err="1"/>
              <a:t>histo</a:t>
            </a:r>
            <a:r>
              <a:rPr lang="en-US" sz="1800" dirty="0"/>
              <a:t> = </a:t>
            </a:r>
            <a:r>
              <a:rPr lang="en-US" sz="1800" dirty="0" err="1"/>
              <a:t>weefsel</a:t>
            </a:r>
            <a:r>
              <a:rPr lang="en-US" sz="1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202934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3" descr="figure_4.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0832" y="221247"/>
            <a:ext cx="9467557" cy="25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igure_4.5.jpg">
            <a:extLst>
              <a:ext uri="{FF2B5EF4-FFF2-40B4-BE49-F238E27FC236}">
                <a16:creationId xmlns:a16="http://schemas.microsoft.com/office/drawing/2014/main" id="{8AC4EC87-305E-96BF-B48A-A3427F563A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9435" y="351691"/>
            <a:ext cx="689317" cy="7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20E89F-DB8B-16B5-083B-8C0573004A23}"/>
              </a:ext>
            </a:extLst>
          </p:cNvPr>
          <p:cNvSpPr txBox="1"/>
          <p:nvPr/>
        </p:nvSpPr>
        <p:spPr>
          <a:xfrm>
            <a:off x="3639811" y="55388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VIRUS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A8E38-DEFA-2952-9700-8FCAB29EAC9F}"/>
              </a:ext>
            </a:extLst>
          </p:cNvPr>
          <p:cNvSpPr txBox="1"/>
          <p:nvPr/>
        </p:nvSpPr>
        <p:spPr>
          <a:xfrm>
            <a:off x="7255207" y="5538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290654257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52E49B-68C5-C850-56C5-56C2208C8235}"/>
              </a:ext>
            </a:extLst>
          </p:cNvPr>
          <p:cNvGrpSpPr/>
          <p:nvPr/>
        </p:nvGrpSpPr>
        <p:grpSpPr>
          <a:xfrm>
            <a:off x="0" y="147637"/>
            <a:ext cx="6096000" cy="6562726"/>
            <a:chOff x="0" y="147637"/>
            <a:chExt cx="6096000" cy="6562726"/>
          </a:xfrm>
        </p:grpSpPr>
        <p:pic>
          <p:nvPicPr>
            <p:cNvPr id="249858" name="Picture 3" descr="figure_4.5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0121" y="147637"/>
              <a:ext cx="5975879" cy="61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860" name="Rectangle 4"/>
            <p:cNvSpPr>
              <a:spLocks noChangeArrowheads="1"/>
            </p:cNvSpPr>
            <p:nvPr/>
          </p:nvSpPr>
          <p:spPr bwMode="auto">
            <a:xfrm>
              <a:off x="0" y="1230312"/>
              <a:ext cx="1949450" cy="5480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BE" altLang="nl-BE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" name="Picture 3" descr="figure_4.5.jpg">
              <a:extLst>
                <a:ext uri="{FF2B5EF4-FFF2-40B4-BE49-F238E27FC236}">
                  <a16:creationId xmlns:a16="http://schemas.microsoft.com/office/drawing/2014/main" id="{F31B8324-0215-9F91-8747-5A8A2CFC9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0689" y="267286"/>
              <a:ext cx="556072" cy="49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figure_4.5.jpg">
              <a:extLst>
                <a:ext uri="{FF2B5EF4-FFF2-40B4-BE49-F238E27FC236}">
                  <a16:creationId xmlns:a16="http://schemas.microsoft.com/office/drawing/2014/main" id="{FA0DE0F6-39A0-6171-C1F6-71354D591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77585" y="5273039"/>
              <a:ext cx="1517311" cy="97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E6CE685-7B41-5E7F-85AD-9B2CA7F8B456}"/>
              </a:ext>
            </a:extLst>
          </p:cNvPr>
          <p:cNvSpPr txBox="1"/>
          <p:nvPr/>
        </p:nvSpPr>
        <p:spPr>
          <a:xfrm>
            <a:off x="2631006" y="4711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BACTERIA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4B245E-D095-8AA3-3E63-509F33CF7E0B}"/>
              </a:ext>
            </a:extLst>
          </p:cNvPr>
          <p:cNvSpPr txBox="1"/>
          <p:nvPr/>
        </p:nvSpPr>
        <p:spPr>
          <a:xfrm>
            <a:off x="6061554" y="147637"/>
            <a:ext cx="607819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APC = antigen presenting cell (MHCII)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cel</a:t>
            </a:r>
            <a:r>
              <a:rPr lang="en-US" sz="2400" dirty="0"/>
              <a:t> van innate immunity!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presenteert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fagocytose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deel</a:t>
            </a:r>
            <a:r>
              <a:rPr lang="en-US" sz="2400" dirty="0"/>
              <a:t> </a:t>
            </a:r>
          </a:p>
          <a:p>
            <a:r>
              <a:rPr lang="en-US" sz="2400" dirty="0"/>
              <a:t>   van de </a:t>
            </a:r>
            <a:r>
              <a:rPr lang="en-US" sz="2400" dirty="0" err="1"/>
              <a:t>bacterie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antigen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dit</a:t>
            </a:r>
            <a:r>
              <a:rPr lang="en-US" sz="2400" dirty="0"/>
              <a:t> antigen fragment </a:t>
            </a:r>
            <a:r>
              <a:rPr lang="en-US" sz="2400" dirty="0" err="1"/>
              <a:t>wordt</a:t>
            </a:r>
            <a:r>
              <a:rPr lang="en-US" sz="2400" dirty="0"/>
              <a:t> </a:t>
            </a:r>
            <a:r>
              <a:rPr lang="en-US" sz="2400" dirty="0" err="1"/>
              <a:t>gekoppeld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  </a:t>
            </a:r>
          </a:p>
          <a:p>
            <a:r>
              <a:rPr lang="en-US" sz="2400" dirty="0"/>
              <a:t>  MHC II </a:t>
            </a:r>
            <a:r>
              <a:rPr lang="en-US" sz="2400" dirty="0" err="1"/>
              <a:t>naar</a:t>
            </a:r>
            <a:r>
              <a:rPr lang="en-US" sz="2400" dirty="0"/>
              <a:t> </a:t>
            </a:r>
            <a:r>
              <a:rPr lang="en-US" sz="2400" dirty="0" err="1"/>
              <a:t>buiten</a:t>
            </a:r>
            <a:r>
              <a:rPr lang="en-US" sz="2400" dirty="0"/>
              <a:t> </a:t>
            </a:r>
            <a:r>
              <a:rPr lang="en-US" sz="2400" dirty="0" err="1"/>
              <a:t>gebracht</a:t>
            </a:r>
            <a:r>
              <a:rPr lang="en-US" sz="2400" dirty="0"/>
              <a:t> </a:t>
            </a:r>
            <a:r>
              <a:rPr lang="en-US" dirty="0"/>
              <a:t>(*)</a:t>
            </a:r>
            <a:r>
              <a:rPr lang="en-US" sz="2400" dirty="0"/>
              <a:t>... </a:t>
            </a:r>
          </a:p>
          <a:p>
            <a:endParaRPr lang="en-US" sz="2400" dirty="0"/>
          </a:p>
          <a:p>
            <a:endParaRPr lang="en-US" sz="1200" dirty="0"/>
          </a:p>
          <a:p>
            <a:r>
              <a:rPr lang="en-US" sz="2400" dirty="0" err="1"/>
              <a:t>waar</a:t>
            </a:r>
            <a:r>
              <a:rPr lang="en-US" sz="2400" dirty="0"/>
              <a:t> het die </a:t>
            </a:r>
            <a:r>
              <a:rPr lang="en-US" sz="2400" dirty="0" err="1"/>
              <a:t>specifieke</a:t>
            </a:r>
            <a:r>
              <a:rPr lang="en-US" sz="2400" dirty="0"/>
              <a:t> T-cell </a:t>
            </a:r>
            <a:r>
              <a:rPr lang="en-US" sz="2400" dirty="0" err="1"/>
              <a:t>ontmoet</a:t>
            </a:r>
            <a:r>
              <a:rPr lang="en-US" sz="2400" dirty="0"/>
              <a:t> die </a:t>
            </a:r>
          </a:p>
          <a:p>
            <a:r>
              <a:rPr lang="en-US" sz="2400" dirty="0"/>
              <a:t>de receptor (TCR) </a:t>
            </a:r>
            <a:r>
              <a:rPr lang="en-US" sz="2400" dirty="0" err="1"/>
              <a:t>heeft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specifiek</a:t>
            </a:r>
            <a:r>
              <a:rPr lang="en-US" sz="2400" dirty="0"/>
              <a:t> (</a:t>
            </a:r>
            <a:r>
              <a:rPr lang="en-US" sz="2400" dirty="0" err="1"/>
              <a:t>bacterie</a:t>
            </a:r>
            <a:r>
              <a:rPr lang="en-US" sz="2400" dirty="0"/>
              <a:t>) antigen</a:t>
            </a:r>
            <a:r>
              <a:rPr lang="en-US" dirty="0"/>
              <a:t>(**)</a:t>
            </a:r>
            <a:r>
              <a:rPr lang="en-US" sz="2400" dirty="0"/>
              <a:t>. </a:t>
            </a:r>
            <a:r>
              <a:rPr lang="en-US" sz="2400" dirty="0" err="1"/>
              <a:t>Hierbij</a:t>
            </a:r>
            <a:r>
              <a:rPr lang="en-US" sz="2400" dirty="0"/>
              <a:t> MHC II </a:t>
            </a:r>
          </a:p>
          <a:p>
            <a:r>
              <a:rPr lang="en-US" sz="2400" dirty="0" err="1"/>
              <a:t>associeert</a:t>
            </a:r>
            <a:r>
              <a:rPr lang="en-US" sz="2400" dirty="0"/>
              <a:t> </a:t>
            </a:r>
            <a:r>
              <a:rPr lang="en-US" sz="2400" dirty="0" err="1"/>
              <a:t>altijd</a:t>
            </a:r>
            <a:r>
              <a:rPr lang="en-US" sz="2400" dirty="0"/>
              <a:t> met  CD4.</a:t>
            </a:r>
          </a:p>
          <a:p>
            <a:endParaRPr lang="en-US" sz="1600" dirty="0"/>
          </a:p>
          <a:p>
            <a:r>
              <a:rPr lang="en-US" sz="1200" dirty="0"/>
              <a:t>(*) </a:t>
            </a:r>
            <a:r>
              <a:rPr lang="en-US" sz="2000" dirty="0"/>
              <a:t>Er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duizenden</a:t>
            </a:r>
            <a:r>
              <a:rPr lang="en-US" sz="2000" dirty="0"/>
              <a:t> TCR (</a:t>
            </a:r>
            <a:r>
              <a:rPr lang="en-US" sz="2000" u="sng" dirty="0"/>
              <a:t>T</a:t>
            </a:r>
            <a:r>
              <a:rPr lang="en-US" sz="2000" dirty="0"/>
              <a:t> </a:t>
            </a:r>
            <a:r>
              <a:rPr lang="en-US" sz="2000" u="sng" dirty="0"/>
              <a:t>C</a:t>
            </a:r>
            <a:r>
              <a:rPr lang="en-US" sz="2000" dirty="0"/>
              <a:t>ell </a:t>
            </a:r>
            <a:r>
              <a:rPr lang="en-US" sz="2000" u="sng" dirty="0" err="1"/>
              <a:t>R</a:t>
            </a:r>
            <a:r>
              <a:rPr lang="en-US" sz="2000" dirty="0" err="1"/>
              <a:t>eceptoren</a:t>
            </a:r>
            <a:r>
              <a:rPr lang="en-US" sz="2000" dirty="0"/>
              <a:t>), </a:t>
            </a:r>
          </a:p>
          <a:p>
            <a:r>
              <a:rPr lang="en-US" sz="2000" dirty="0" err="1"/>
              <a:t>één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elk </a:t>
            </a:r>
            <a:r>
              <a:rPr lang="en-US" sz="2000" dirty="0" err="1"/>
              <a:t>specifiek</a:t>
            </a:r>
            <a:r>
              <a:rPr lang="en-US" sz="2000" dirty="0"/>
              <a:t> antigen. </a:t>
            </a:r>
            <a:r>
              <a:rPr lang="en-US" sz="2000" dirty="0" err="1"/>
              <a:t>Deze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 (lang </a:t>
            </a:r>
          </a:p>
          <a:p>
            <a:r>
              <a:rPr lang="en-US" sz="2000" dirty="0" err="1"/>
              <a:t>voor</a:t>
            </a:r>
            <a:r>
              <a:rPr lang="en-US" sz="2000" dirty="0"/>
              <a:t> de </a:t>
            </a:r>
            <a:r>
              <a:rPr lang="en-US" sz="2000" dirty="0" err="1"/>
              <a:t>infectie</a:t>
            </a:r>
            <a:r>
              <a:rPr lang="en-US" sz="2000" dirty="0"/>
              <a:t>) </a:t>
            </a:r>
            <a:r>
              <a:rPr lang="en-US" sz="2000" dirty="0" err="1"/>
              <a:t>gecreëerd</a:t>
            </a:r>
            <a:r>
              <a:rPr lang="en-US" sz="2000" dirty="0"/>
              <a:t> in het </a:t>
            </a:r>
            <a:r>
              <a:rPr lang="en-US" sz="2000" dirty="0" err="1"/>
              <a:t>lymfatisch</a:t>
            </a:r>
            <a:r>
              <a:rPr lang="en-US" sz="2000" dirty="0"/>
              <a:t> </a:t>
            </a:r>
            <a:r>
              <a:rPr lang="en-US" sz="2000" dirty="0" err="1"/>
              <a:t>systeem</a:t>
            </a:r>
            <a:r>
              <a:rPr lang="en-US" sz="2000" dirty="0"/>
              <a:t>.</a:t>
            </a:r>
          </a:p>
          <a:p>
            <a:r>
              <a:rPr lang="en-US" sz="1200" dirty="0"/>
              <a:t>(**)</a:t>
            </a:r>
            <a:r>
              <a:rPr lang="en-US" sz="2000" dirty="0"/>
              <a:t> MHC = "</a:t>
            </a:r>
            <a:r>
              <a:rPr lang="en-US" sz="2000" dirty="0" err="1"/>
              <a:t>bordje</a:t>
            </a:r>
            <a:r>
              <a:rPr lang="en-US" sz="2000" dirty="0"/>
              <a:t> </a:t>
            </a:r>
            <a:r>
              <a:rPr lang="en-US" sz="2000" dirty="0" err="1"/>
              <a:t>waarop</a:t>
            </a:r>
            <a:r>
              <a:rPr lang="en-US" sz="2000" dirty="0"/>
              <a:t> antigen </a:t>
            </a:r>
            <a:r>
              <a:rPr lang="en-US" sz="2000" dirty="0" err="1"/>
              <a:t>wordt</a:t>
            </a:r>
            <a:r>
              <a:rPr lang="en-US" sz="2000" dirty="0"/>
              <a:t> </a:t>
            </a:r>
            <a:r>
              <a:rPr lang="en-US" sz="2000" dirty="0" err="1"/>
              <a:t>aangeboden</a:t>
            </a:r>
            <a:r>
              <a:rPr lang="en-US" sz="2000" dirty="0"/>
              <a:t>"</a:t>
            </a:r>
          </a:p>
          <a:p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74186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3" descr="figure_4.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121" y="147637"/>
            <a:ext cx="5975879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0" y="1230312"/>
            <a:ext cx="1949450" cy="5480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BE" altLang="nl-B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 descr="figure_4.5.jpg">
            <a:extLst>
              <a:ext uri="{FF2B5EF4-FFF2-40B4-BE49-F238E27FC236}">
                <a16:creationId xmlns:a16="http://schemas.microsoft.com/office/drawing/2014/main" id="{35456344-C3C5-9C13-34E8-7DC6A82C5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2183" y="2639128"/>
            <a:ext cx="5676900" cy="395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B0B513-178E-2856-09BB-4E20A2B904E6}"/>
              </a:ext>
            </a:extLst>
          </p:cNvPr>
          <p:cNvSpPr/>
          <p:nvPr/>
        </p:nvSpPr>
        <p:spPr>
          <a:xfrm>
            <a:off x="5723083" y="1846315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4D6792-B7F8-51C5-9B9F-6B111A1EB6C7}"/>
              </a:ext>
            </a:extLst>
          </p:cNvPr>
          <p:cNvCxnSpPr>
            <a:cxnSpLocks/>
          </p:cNvCxnSpPr>
          <p:nvPr/>
        </p:nvCxnSpPr>
        <p:spPr>
          <a:xfrm flipV="1">
            <a:off x="11706388" y="2532560"/>
            <a:ext cx="0" cy="4117573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39D2A5-AC70-86E2-EBEE-5274EB34FCEC}"/>
              </a:ext>
            </a:extLst>
          </p:cNvPr>
          <p:cNvSpPr txBox="1"/>
          <p:nvPr/>
        </p:nvSpPr>
        <p:spPr>
          <a:xfrm>
            <a:off x="4829125" y="5814110"/>
            <a:ext cx="2024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CD4 interacts with MHC II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4F7612-E2F9-CBA0-7C1E-A069A8D02E52}"/>
              </a:ext>
            </a:extLst>
          </p:cNvPr>
          <p:cNvCxnSpPr>
            <a:cxnSpLocks/>
          </p:cNvCxnSpPr>
          <p:nvPr/>
        </p:nvCxnSpPr>
        <p:spPr>
          <a:xfrm>
            <a:off x="8235046" y="6597702"/>
            <a:ext cx="3439812" cy="52431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3F81D-ACFB-64EB-D876-199C69001CF9}"/>
              </a:ext>
            </a:extLst>
          </p:cNvPr>
          <p:cNvCxnSpPr>
            <a:cxnSpLocks/>
          </p:cNvCxnSpPr>
          <p:nvPr/>
        </p:nvCxnSpPr>
        <p:spPr>
          <a:xfrm flipH="1" flipV="1">
            <a:off x="5528797" y="5430424"/>
            <a:ext cx="2706249" cy="1167278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figure_4.5.jpg">
            <a:extLst>
              <a:ext uri="{FF2B5EF4-FFF2-40B4-BE49-F238E27FC236}">
                <a16:creationId xmlns:a16="http://schemas.microsoft.com/office/drawing/2014/main" id="{167B9A9B-3C92-7E2B-F23C-5336B0D271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8059" y="390619"/>
            <a:ext cx="445403" cy="35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CA56E9-A2E8-1706-B611-CE6D292A944B}"/>
              </a:ext>
            </a:extLst>
          </p:cNvPr>
          <p:cNvSpPr txBox="1"/>
          <p:nvPr/>
        </p:nvSpPr>
        <p:spPr>
          <a:xfrm>
            <a:off x="2631006" y="4711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BACTERIA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F2C6F7-31DA-A33C-2B83-D095FF9D037D}"/>
              </a:ext>
            </a:extLst>
          </p:cNvPr>
          <p:cNvSpPr txBox="1"/>
          <p:nvPr/>
        </p:nvSpPr>
        <p:spPr>
          <a:xfrm>
            <a:off x="9764951" y="5172805"/>
            <a:ext cx="18469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Antilichaam</a:t>
            </a:r>
            <a:endParaRPr lang="en-US" dirty="0"/>
          </a:p>
          <a:p>
            <a:r>
              <a:rPr lang="en-US" dirty="0"/>
              <a:t>Antibody</a:t>
            </a:r>
          </a:p>
          <a:p>
            <a:r>
              <a:rPr lang="en-US" dirty="0" err="1"/>
              <a:t>Antistof</a:t>
            </a:r>
            <a:endParaRPr lang="en-US" dirty="0"/>
          </a:p>
          <a:p>
            <a:r>
              <a:rPr lang="en-US" dirty="0" err="1"/>
              <a:t>Immunoglobuline</a:t>
            </a:r>
            <a:endParaRPr lang="en-US" dirty="0"/>
          </a:p>
          <a:p>
            <a:r>
              <a:rPr lang="en-US" dirty="0"/>
              <a:t>Ig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D49003-4ACF-EDB3-4338-5880348F8DE6}"/>
              </a:ext>
            </a:extLst>
          </p:cNvPr>
          <p:cNvCxnSpPr>
            <a:cxnSpLocks/>
          </p:cNvCxnSpPr>
          <p:nvPr/>
        </p:nvCxnSpPr>
        <p:spPr>
          <a:xfrm>
            <a:off x="9670492" y="2532560"/>
            <a:ext cx="2035896" cy="0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607F32-B0A1-37F9-A698-E5552208E938}"/>
              </a:ext>
            </a:extLst>
          </p:cNvPr>
          <p:cNvCxnSpPr>
            <a:cxnSpLocks/>
          </p:cNvCxnSpPr>
          <p:nvPr/>
        </p:nvCxnSpPr>
        <p:spPr>
          <a:xfrm flipV="1">
            <a:off x="9670492" y="2511138"/>
            <a:ext cx="0" cy="158492"/>
          </a:xfrm>
          <a:prstGeom prst="line">
            <a:avLst/>
          </a:prstGeom>
          <a:ln w="38100">
            <a:solidFill>
              <a:srgbClr val="77831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215CC5-DB02-A18D-D81E-8B8C9238AE13}"/>
              </a:ext>
            </a:extLst>
          </p:cNvPr>
          <p:cNvSpPr txBox="1"/>
          <p:nvPr/>
        </p:nvSpPr>
        <p:spPr>
          <a:xfrm>
            <a:off x="9670492" y="2238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2D60AF-D4FB-80B8-6DBE-9CF7E655C360}"/>
              </a:ext>
            </a:extLst>
          </p:cNvPr>
          <p:cNvSpPr/>
          <p:nvPr/>
        </p:nvSpPr>
        <p:spPr>
          <a:xfrm>
            <a:off x="5106676" y="1107830"/>
            <a:ext cx="261922" cy="1518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6349D7-9C61-30D3-0D2C-639B7D4ABED1}"/>
              </a:ext>
            </a:extLst>
          </p:cNvPr>
          <p:cNvSpPr/>
          <p:nvPr/>
        </p:nvSpPr>
        <p:spPr>
          <a:xfrm>
            <a:off x="4876918" y="1846315"/>
            <a:ext cx="261922" cy="823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4DEC28-5F47-D9EB-8335-611D0C9C6BA7}"/>
              </a:ext>
            </a:extLst>
          </p:cNvPr>
          <p:cNvSpPr txBox="1"/>
          <p:nvPr/>
        </p:nvSpPr>
        <p:spPr>
          <a:xfrm>
            <a:off x="5221619" y="72841"/>
            <a:ext cx="667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Deze</a:t>
            </a:r>
            <a:r>
              <a:rPr lang="en-US" sz="2400" dirty="0"/>
              <a:t> nu </a:t>
            </a:r>
            <a:r>
              <a:rPr lang="en-US" sz="2400" dirty="0" err="1"/>
              <a:t>geactiveerde</a:t>
            </a:r>
            <a:r>
              <a:rPr lang="en-US" sz="2400" dirty="0"/>
              <a:t> T-helper </a:t>
            </a:r>
            <a:r>
              <a:rPr lang="en-US" sz="2400" dirty="0" err="1"/>
              <a:t>cel</a:t>
            </a:r>
            <a:r>
              <a:rPr lang="en-US" sz="2400" dirty="0"/>
              <a:t> (die </a:t>
            </a:r>
            <a:r>
              <a:rPr lang="en-US" sz="2400" dirty="0" err="1"/>
              <a:t>specifiek</a:t>
            </a:r>
            <a:r>
              <a:rPr lang="en-US" sz="2400" dirty="0"/>
              <a:t> is </a:t>
            </a:r>
            <a:r>
              <a:rPr lang="en-US" sz="2400" dirty="0" err="1"/>
              <a:t>voor</a:t>
            </a:r>
            <a:r>
              <a:rPr lang="en-US" sz="2400" dirty="0"/>
              <a:t> het </a:t>
            </a:r>
            <a:r>
              <a:rPr lang="en-US" sz="2400" dirty="0" err="1"/>
              <a:t>antigeen</a:t>
            </a:r>
            <a:r>
              <a:rPr lang="en-US" sz="2400" dirty="0"/>
              <a:t> van de </a:t>
            </a:r>
            <a:r>
              <a:rPr lang="en-US" sz="2400" dirty="0" err="1"/>
              <a:t>invaderende</a:t>
            </a:r>
            <a:r>
              <a:rPr lang="en-US" sz="2400" dirty="0"/>
              <a:t> </a:t>
            </a:r>
            <a:r>
              <a:rPr lang="en-US" sz="2400" dirty="0" err="1"/>
              <a:t>bacterie</a:t>
            </a:r>
            <a:r>
              <a:rPr lang="en-US" sz="2400" dirty="0"/>
              <a:t>) </a:t>
            </a:r>
            <a:r>
              <a:rPr lang="en-US" sz="2400" dirty="0" err="1"/>
              <a:t>doet</a:t>
            </a:r>
            <a:r>
              <a:rPr lang="en-US" sz="2400" dirty="0"/>
              <a:t> nu B-</a:t>
            </a:r>
            <a:r>
              <a:rPr lang="en-US" sz="2400" dirty="0" err="1"/>
              <a:t>lymfocyten</a:t>
            </a:r>
            <a:r>
              <a:rPr lang="en-US" sz="2400" dirty="0"/>
              <a:t> </a:t>
            </a:r>
            <a:r>
              <a:rPr lang="en-US" sz="2400" dirty="0" err="1"/>
              <a:t>transformeren</a:t>
            </a:r>
            <a:r>
              <a:rPr lang="en-US" sz="2400" dirty="0"/>
              <a:t> in </a:t>
            </a:r>
            <a:r>
              <a:rPr lang="en-US" sz="2400" dirty="0" err="1"/>
              <a:t>plasmacellen</a:t>
            </a:r>
            <a:r>
              <a:rPr lang="en-US" sz="2400" dirty="0"/>
              <a:t> die </a:t>
            </a:r>
            <a:r>
              <a:rPr lang="en-US" sz="2400" dirty="0" err="1"/>
              <a:t>antistoffen</a:t>
            </a:r>
            <a:r>
              <a:rPr lang="en-US" sz="2400" dirty="0"/>
              <a:t> (</a:t>
            </a:r>
            <a:r>
              <a:rPr lang="en-US" sz="2400" dirty="0" err="1"/>
              <a:t>immunoglobulines</a:t>
            </a:r>
            <a:r>
              <a:rPr lang="en-US" sz="2400" dirty="0"/>
              <a:t>, Ig) </a:t>
            </a:r>
            <a:r>
              <a:rPr lang="en-US" sz="2400" dirty="0" err="1"/>
              <a:t>tegen</a:t>
            </a:r>
            <a:r>
              <a:rPr lang="en-US" sz="2400" dirty="0"/>
              <a:t> het </a:t>
            </a:r>
            <a:r>
              <a:rPr lang="en-US" sz="2400" dirty="0" err="1"/>
              <a:t>antigeen</a:t>
            </a:r>
            <a:r>
              <a:rPr lang="en-US" sz="2400" dirty="0"/>
              <a:t> </a:t>
            </a:r>
            <a:r>
              <a:rPr lang="en-US" sz="2400" dirty="0" err="1"/>
              <a:t>gaan</a:t>
            </a:r>
            <a:r>
              <a:rPr lang="en-US" sz="2400" dirty="0"/>
              <a:t> </a:t>
            </a:r>
            <a:r>
              <a:rPr lang="en-US" sz="2400" dirty="0" err="1"/>
              <a:t>produceren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140560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3" descr="figure_4.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121" y="147637"/>
            <a:ext cx="5975879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0" y="1230312"/>
            <a:ext cx="1949450" cy="5480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BE" altLang="nl-B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 descr="figure_4.5.jpg">
            <a:extLst>
              <a:ext uri="{FF2B5EF4-FFF2-40B4-BE49-F238E27FC236}">
                <a16:creationId xmlns:a16="http://schemas.microsoft.com/office/drawing/2014/main" id="{35456344-C3C5-9C13-34E8-7DC6A82C5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2183" y="2639128"/>
            <a:ext cx="5676900" cy="395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B0B513-178E-2856-09BB-4E20A2B904E6}"/>
              </a:ext>
            </a:extLst>
          </p:cNvPr>
          <p:cNvSpPr/>
          <p:nvPr/>
        </p:nvSpPr>
        <p:spPr>
          <a:xfrm>
            <a:off x="5723083" y="1846315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4D6792-B7F8-51C5-9B9F-6B111A1EB6C7}"/>
              </a:ext>
            </a:extLst>
          </p:cNvPr>
          <p:cNvCxnSpPr>
            <a:cxnSpLocks/>
          </p:cNvCxnSpPr>
          <p:nvPr/>
        </p:nvCxnSpPr>
        <p:spPr>
          <a:xfrm flipV="1">
            <a:off x="11706388" y="2099482"/>
            <a:ext cx="0" cy="4550651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39D2A5-AC70-86E2-EBEE-5274EB34FCEC}"/>
              </a:ext>
            </a:extLst>
          </p:cNvPr>
          <p:cNvSpPr txBox="1"/>
          <p:nvPr/>
        </p:nvSpPr>
        <p:spPr>
          <a:xfrm>
            <a:off x="4829125" y="5814110"/>
            <a:ext cx="2024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CD4 interacts with MHC II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4F7612-E2F9-CBA0-7C1E-A069A8D02E52}"/>
              </a:ext>
            </a:extLst>
          </p:cNvPr>
          <p:cNvCxnSpPr>
            <a:cxnSpLocks/>
          </p:cNvCxnSpPr>
          <p:nvPr/>
        </p:nvCxnSpPr>
        <p:spPr>
          <a:xfrm>
            <a:off x="8235046" y="6597702"/>
            <a:ext cx="3439812" cy="52431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3F81D-ACFB-64EB-D876-199C69001CF9}"/>
              </a:ext>
            </a:extLst>
          </p:cNvPr>
          <p:cNvCxnSpPr>
            <a:cxnSpLocks/>
          </p:cNvCxnSpPr>
          <p:nvPr/>
        </p:nvCxnSpPr>
        <p:spPr>
          <a:xfrm flipH="1" flipV="1">
            <a:off x="5528797" y="5430424"/>
            <a:ext cx="2706249" cy="1167278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figure_4.5.jpg">
            <a:extLst>
              <a:ext uri="{FF2B5EF4-FFF2-40B4-BE49-F238E27FC236}">
                <a16:creationId xmlns:a16="http://schemas.microsoft.com/office/drawing/2014/main" id="{167B9A9B-3C92-7E2B-F23C-5336B0D271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8059" y="390619"/>
            <a:ext cx="445403" cy="35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CA56E9-A2E8-1706-B611-CE6D292A944B}"/>
              </a:ext>
            </a:extLst>
          </p:cNvPr>
          <p:cNvSpPr txBox="1"/>
          <p:nvPr/>
        </p:nvSpPr>
        <p:spPr>
          <a:xfrm>
            <a:off x="2631006" y="4711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BACTERIA</a:t>
            </a: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E9688185-8421-3E9A-3421-05CC2CD5CC5C}"/>
              </a:ext>
            </a:extLst>
          </p:cNvPr>
          <p:cNvSpPr/>
          <p:nvPr/>
        </p:nvSpPr>
        <p:spPr>
          <a:xfrm>
            <a:off x="7101865" y="2492981"/>
            <a:ext cx="444329" cy="908147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F2C6F7-31DA-A33C-2B83-D095FF9D037D}"/>
              </a:ext>
            </a:extLst>
          </p:cNvPr>
          <p:cNvSpPr txBox="1"/>
          <p:nvPr/>
        </p:nvSpPr>
        <p:spPr>
          <a:xfrm>
            <a:off x="9764951" y="5172805"/>
            <a:ext cx="18469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Antilichaam</a:t>
            </a:r>
            <a:endParaRPr lang="en-US" dirty="0"/>
          </a:p>
          <a:p>
            <a:r>
              <a:rPr lang="en-US" dirty="0"/>
              <a:t>Antibody</a:t>
            </a:r>
          </a:p>
          <a:p>
            <a:r>
              <a:rPr lang="en-US" dirty="0" err="1"/>
              <a:t>Antistof</a:t>
            </a:r>
            <a:endParaRPr lang="en-US" dirty="0"/>
          </a:p>
          <a:p>
            <a:r>
              <a:rPr lang="en-US" dirty="0" err="1"/>
              <a:t>Immunoglobuline</a:t>
            </a:r>
            <a:endParaRPr lang="en-US" dirty="0"/>
          </a:p>
          <a:p>
            <a:r>
              <a:rPr lang="en-US" dirty="0"/>
              <a:t>Ig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D49003-4ACF-EDB3-4338-5880348F8DE6}"/>
              </a:ext>
            </a:extLst>
          </p:cNvPr>
          <p:cNvCxnSpPr>
            <a:cxnSpLocks/>
          </p:cNvCxnSpPr>
          <p:nvPr/>
        </p:nvCxnSpPr>
        <p:spPr>
          <a:xfrm>
            <a:off x="9670492" y="2532560"/>
            <a:ext cx="2035896" cy="0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607F32-B0A1-37F9-A698-E5552208E938}"/>
              </a:ext>
            </a:extLst>
          </p:cNvPr>
          <p:cNvCxnSpPr>
            <a:cxnSpLocks/>
          </p:cNvCxnSpPr>
          <p:nvPr/>
        </p:nvCxnSpPr>
        <p:spPr>
          <a:xfrm flipV="1">
            <a:off x="9670492" y="2511138"/>
            <a:ext cx="0" cy="158492"/>
          </a:xfrm>
          <a:prstGeom prst="line">
            <a:avLst/>
          </a:prstGeom>
          <a:ln w="38100">
            <a:solidFill>
              <a:srgbClr val="77831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215CC5-DB02-A18D-D81E-8B8C9238AE13}"/>
              </a:ext>
            </a:extLst>
          </p:cNvPr>
          <p:cNvSpPr txBox="1"/>
          <p:nvPr/>
        </p:nvSpPr>
        <p:spPr>
          <a:xfrm>
            <a:off x="9670492" y="2238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2D60AF-D4FB-80B8-6DBE-9CF7E655C360}"/>
              </a:ext>
            </a:extLst>
          </p:cNvPr>
          <p:cNvSpPr/>
          <p:nvPr/>
        </p:nvSpPr>
        <p:spPr>
          <a:xfrm>
            <a:off x="5106676" y="1107830"/>
            <a:ext cx="261922" cy="1518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6349D7-9C61-30D3-0D2C-639B7D4ABED1}"/>
              </a:ext>
            </a:extLst>
          </p:cNvPr>
          <p:cNvSpPr/>
          <p:nvPr/>
        </p:nvSpPr>
        <p:spPr>
          <a:xfrm>
            <a:off x="4876918" y="1846315"/>
            <a:ext cx="261922" cy="823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D7A1D-0443-CBCC-FD71-3096C9A6D032}"/>
              </a:ext>
            </a:extLst>
          </p:cNvPr>
          <p:cNvSpPr txBox="1"/>
          <p:nvPr/>
        </p:nvSpPr>
        <p:spPr>
          <a:xfrm>
            <a:off x="5138840" y="61546"/>
            <a:ext cx="7053160" cy="243143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US" sz="2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Deze</a:t>
            </a:r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Ig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binden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met de </a:t>
            </a:r>
            <a:r>
              <a:rPr lang="en-US" sz="2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bacterie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wat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leidt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tot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bacteriële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Neutralization	</a:t>
            </a:r>
          </a:p>
          <a:p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﻿- Opsonization 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(= binding van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antistoffen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op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bacterie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		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vergemakkelijkt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hun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fagocytose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door PMN)</a:t>
            </a:r>
          </a:p>
          <a:p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﻿- Agglutination of antigen &amp; antibody</a:t>
            </a:r>
          </a:p>
          <a:p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﻿- Activation of natural killer cells</a:t>
            </a:r>
          </a:p>
          <a:p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﻿- Activation of complement </a:t>
            </a:r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destro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(punch holes 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bacterie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</a:t>
            </a:r>
            <a:endParaRPr lang="en-US" sz="2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8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BD19F31A-68D3-1781-F13D-973618550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5" b="90535" l="3721" r="89767">
                        <a14:foregroundMark x1="14884" y1="39095" x2="14884" y2="39095"/>
                        <a14:foregroundMark x1="67442" y1="41564" x2="67442" y2="41564"/>
                        <a14:foregroundMark x1="20465" y1="34568" x2="20465" y2="34568"/>
                        <a14:foregroundMark x1="29302" y1="82305" x2="29302" y2="82305"/>
                        <a14:foregroundMark x1="29302" y1="86420" x2="29302" y2="86420"/>
                        <a14:foregroundMark x1="55814" y1="86420" x2="55814" y2="86420"/>
                        <a14:foregroundMark x1="4186" y1="62140" x2="4186" y2="62140"/>
                        <a14:foregroundMark x1="43256" y1="90535" x2="43256" y2="90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007" y="1731145"/>
            <a:ext cx="1017668" cy="115038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E47D82D-A0FB-2E69-A51A-09DD0C4A3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0" b="89535" l="1008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74" y="1835648"/>
            <a:ext cx="1093396" cy="118696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6FE88E5-C5E6-BEEA-8A0F-F911980EAB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45" b="89855" l="9901" r="89604">
                        <a14:foregroundMark x1="30693" y1="21014" x2="30693" y2="21014"/>
                        <a14:foregroundMark x1="19307" y1="41304" x2="19307" y2="41304"/>
                        <a14:foregroundMark x1="23267" y1="27899" x2="23267" y2="27899"/>
                        <a14:foregroundMark x1="15842" y1="32246" x2="15842" y2="32246"/>
                        <a14:foregroundMark x1="85644" y1="51449" x2="85644" y2="51449"/>
                        <a14:foregroundMark x1="87624" y1="52899" x2="87624" y2="52899"/>
                        <a14:foregroundMark x1="89604" y1="53623" x2="89604" y2="53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85" y="1770234"/>
            <a:ext cx="926123" cy="126609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1F366C29-7786-64BF-8222-ECAE09C29DA4}"/>
              </a:ext>
            </a:extLst>
          </p:cNvPr>
          <p:cNvSpPr txBox="1"/>
          <p:nvPr/>
        </p:nvSpPr>
        <p:spPr>
          <a:xfrm>
            <a:off x="1971955" y="31777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Eosinofiel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9F6EAE-941F-2993-FF8A-D7AAA6B55B80}"/>
              </a:ext>
            </a:extLst>
          </p:cNvPr>
          <p:cNvSpPr txBox="1"/>
          <p:nvPr/>
        </p:nvSpPr>
        <p:spPr>
          <a:xfrm>
            <a:off x="3380113" y="3177794"/>
            <a:ext cx="120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Basofiel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6456EF2-325C-093E-77F8-483F3A5E6224}"/>
              </a:ext>
            </a:extLst>
          </p:cNvPr>
          <p:cNvSpPr txBox="1"/>
          <p:nvPr/>
        </p:nvSpPr>
        <p:spPr>
          <a:xfrm>
            <a:off x="10273000" y="3224768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Lymfocyt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9796E482-7E9A-5F3B-0FEB-C7B80BD6CB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4" b="90458" l="2230" r="89591">
                        <a14:foregroundMark x1="25651" y1="90458" x2="25651" y2="90458"/>
                        <a14:foregroundMark x1="47212" y1="83206" x2="47212" y2="83206"/>
                        <a14:foregroundMark x1="53160" y1="76718" x2="53160" y2="76718"/>
                        <a14:foregroundMark x1="57249" y1="61069" x2="57249" y2="61069"/>
                        <a14:foregroundMark x1="53903" y1="50763" x2="53903" y2="50763"/>
                        <a14:foregroundMark x1="47212" y1="45420" x2="47212" y2="45420"/>
                        <a14:foregroundMark x1="43866" y1="42748" x2="43866" y2="42748"/>
                        <a14:foregroundMark x1="17472" y1="43130" x2="17472" y2="43130"/>
                        <a14:foregroundMark x1="10409" y1="51527" x2="10409" y2="51527"/>
                        <a14:foregroundMark x1="10409" y1="78626" x2="10409" y2="78626"/>
                        <a14:foregroundMark x1="20446" y1="85878" x2="20446" y2="85878"/>
                        <a14:foregroundMark x1="15613" y1="84733" x2="15613" y2="84733"/>
                        <a14:foregroundMark x1="41264" y1="87405" x2="41264" y2="87405"/>
                        <a14:foregroundMark x1="34201" y1="89313" x2="34201" y2="89313"/>
                        <a14:foregroundMark x1="57249" y1="73664" x2="57249" y2="73664"/>
                        <a14:foregroundMark x1="40892" y1="40840" x2="40892" y2="40840"/>
                        <a14:foregroundMark x1="32342" y1="39695" x2="32342" y2="39695"/>
                        <a14:foregroundMark x1="24907" y1="39695" x2="24907" y2="39695"/>
                        <a14:foregroundMark x1="13383" y1="42748" x2="13383" y2="42748"/>
                        <a14:foregroundMark x1="11152" y1="48473" x2="11152" y2="48473"/>
                        <a14:foregroundMark x1="2602" y1="60687" x2="2602" y2="60687"/>
                        <a14:foregroundMark x1="7807" y1="77099" x2="7807" y2="77099"/>
                        <a14:foregroundMark x1="6691" y1="68321" x2="6691" y2="68321"/>
                        <a14:foregroundMark x1="13755" y1="48473" x2="13755" y2="48473"/>
                        <a14:foregroundMark x1="14126" y1="44275" x2="14126" y2="44275"/>
                        <a14:foregroundMark x1="20818" y1="39695" x2="20818" y2="3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2102" y="1769315"/>
            <a:ext cx="1017668" cy="993052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EFD51C92-D564-D445-8CAA-F68A81EDB9BE}"/>
              </a:ext>
            </a:extLst>
          </p:cNvPr>
          <p:cNvSpPr txBox="1"/>
          <p:nvPr/>
        </p:nvSpPr>
        <p:spPr>
          <a:xfrm>
            <a:off x="10151788" y="3662147"/>
            <a:ext cx="1957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T-lymfocyten </a:t>
            </a:r>
          </a:p>
          <a:p>
            <a:r>
              <a:rPr lang="nl-NL"/>
              <a:t>B-lymfocyten</a:t>
            </a:r>
          </a:p>
          <a:p>
            <a:r>
              <a:rPr lang="nl-NL"/>
              <a:t>Natural killer cel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707BFAE3-96DD-3CE3-6B13-95E8CA3D93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27" b="92248" l="0" r="89925">
                        <a14:foregroundMark x1="6716" y1="41473" x2="6716" y2="41473"/>
                        <a14:foregroundMark x1="0" y1="40698" x2="0" y2="40698"/>
                        <a14:foregroundMark x1="62313" y1="92636" x2="62313" y2="92636"/>
                        <a14:foregroundMark x1="34328" y1="8915" x2="34328" y2="8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220"/>
          <a:stretch/>
        </p:blipFill>
        <p:spPr>
          <a:xfrm>
            <a:off x="7956916" y="4079823"/>
            <a:ext cx="1017668" cy="1011309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43DE3F7-C428-5AFD-B335-6357F3F13391}"/>
              </a:ext>
            </a:extLst>
          </p:cNvPr>
          <p:cNvSpPr txBox="1"/>
          <p:nvPr/>
        </p:nvSpPr>
        <p:spPr>
          <a:xfrm>
            <a:off x="7114621" y="317779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Monocyt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C0ED7A9-4397-03A3-A265-1D600CD66258}"/>
              </a:ext>
            </a:extLst>
          </p:cNvPr>
          <p:cNvSpPr txBox="1"/>
          <p:nvPr/>
        </p:nvSpPr>
        <p:spPr>
          <a:xfrm>
            <a:off x="6197484" y="5234172"/>
            <a:ext cx="157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Macrofaag</a:t>
            </a:r>
            <a:endParaRPr lang="nl-NL" sz="1200" dirty="0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CC9017EF-8B1B-F4BB-4648-351AB92CD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98" b="92481" l="10037" r="89591">
                        <a14:foregroundMark x1="64684" y1="92481" x2="64684" y2="92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945" y="4038522"/>
            <a:ext cx="1017668" cy="101130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3AC17BC-097E-CCF0-8BBC-98ED2FCA44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36" b="89891" l="5948" r="89591">
                        <a14:foregroundMark x1="6320" y1="54372" x2="6320" y2="54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082" y="1688648"/>
            <a:ext cx="1017668" cy="1390788"/>
          </a:xfrm>
          <a:prstGeom prst="rect">
            <a:avLst/>
          </a:prstGeom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55042DA-9974-FCB9-D0D8-02C6CAAB76DB}"/>
              </a:ext>
            </a:extLst>
          </p:cNvPr>
          <p:cNvCxnSpPr>
            <a:cxnSpLocks/>
          </p:cNvCxnSpPr>
          <p:nvPr/>
        </p:nvCxnSpPr>
        <p:spPr>
          <a:xfrm flipH="1" flipV="1">
            <a:off x="8047563" y="3741560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ABA25EB-B290-0F84-F809-14884CF87F54}"/>
              </a:ext>
            </a:extLst>
          </p:cNvPr>
          <p:cNvCxnSpPr>
            <a:cxnSpLocks/>
          </p:cNvCxnSpPr>
          <p:nvPr/>
        </p:nvCxnSpPr>
        <p:spPr>
          <a:xfrm flipV="1">
            <a:off x="7114621" y="3744454"/>
            <a:ext cx="179143" cy="3063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3B126E81-87C0-AAC2-28A7-5F4A4D2A1E35}"/>
              </a:ext>
            </a:extLst>
          </p:cNvPr>
          <p:cNvSpPr txBox="1"/>
          <p:nvPr/>
        </p:nvSpPr>
        <p:spPr>
          <a:xfrm>
            <a:off x="460224" y="317779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/>
              <a:t>Neutrofiel</a:t>
            </a:r>
            <a:endParaRPr lang="nl-NL" sz="12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DF76444-D610-EC50-1B3E-AF85D8FEBED2}"/>
              </a:ext>
            </a:extLst>
          </p:cNvPr>
          <p:cNvSpPr txBox="1"/>
          <p:nvPr/>
        </p:nvSpPr>
        <p:spPr>
          <a:xfrm>
            <a:off x="408226" y="3455601"/>
            <a:ext cx="2149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/>
              <a:t>= PMN, polymorfe neutrofiel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796D8D-5068-29B6-E495-3B402E359993}"/>
              </a:ext>
            </a:extLst>
          </p:cNvPr>
          <p:cNvSpPr txBox="1"/>
          <p:nvPr/>
        </p:nvSpPr>
        <p:spPr>
          <a:xfrm>
            <a:off x="1446360" y="877947"/>
            <a:ext cx="22926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Granulocyten</a:t>
            </a:r>
          </a:p>
          <a:p>
            <a:pPr algn="ctr"/>
            <a:r>
              <a:rPr lang="nl-NL" sz="1600" dirty="0"/>
              <a:t>granulen in cytoplasma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27889B-CEE7-E5D1-E987-0D96A06A2FCE}"/>
              </a:ext>
            </a:extLst>
          </p:cNvPr>
          <p:cNvSpPr txBox="1"/>
          <p:nvPr/>
        </p:nvSpPr>
        <p:spPr>
          <a:xfrm>
            <a:off x="7745930" y="867507"/>
            <a:ext cx="28055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err="1"/>
              <a:t>Agranulocyten</a:t>
            </a:r>
            <a:endParaRPr lang="nl-NL" b="1"/>
          </a:p>
          <a:p>
            <a:pPr algn="ctr"/>
            <a:r>
              <a:rPr lang="nl-NL" sz="1600"/>
              <a:t>geen granulen in cytoplasma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2768473-B24A-5EA6-FE2C-ABCF1CFE64CB}"/>
              </a:ext>
            </a:extLst>
          </p:cNvPr>
          <p:cNvCxnSpPr>
            <a:cxnSpLocks/>
          </p:cNvCxnSpPr>
          <p:nvPr/>
        </p:nvCxnSpPr>
        <p:spPr>
          <a:xfrm flipV="1">
            <a:off x="7818292" y="1597817"/>
            <a:ext cx="227038" cy="3022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000D599-18AD-6DCC-9B19-063E8D9D2E84}"/>
              </a:ext>
            </a:extLst>
          </p:cNvPr>
          <p:cNvCxnSpPr>
            <a:cxnSpLocks/>
          </p:cNvCxnSpPr>
          <p:nvPr/>
        </p:nvCxnSpPr>
        <p:spPr>
          <a:xfrm flipH="1" flipV="1">
            <a:off x="10454108" y="1604476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0CE9E1-827A-A9C5-17AC-929FF9FD53BD}"/>
              </a:ext>
            </a:extLst>
          </p:cNvPr>
          <p:cNvSpPr txBox="1"/>
          <p:nvPr/>
        </p:nvSpPr>
        <p:spPr>
          <a:xfrm>
            <a:off x="1229517" y="279264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Aankleuring</a:t>
            </a:r>
            <a:r>
              <a:rPr lang="nl-NL" b="1" dirty="0"/>
              <a:t> </a:t>
            </a:r>
            <a:r>
              <a:rPr lang="nl-NL" b="1" dirty="0" err="1"/>
              <a:t>granules</a:t>
            </a:r>
            <a:endParaRPr lang="nl-N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B7B5B-4592-F0D3-7100-BA0F4DF98D7D}"/>
              </a:ext>
            </a:extLst>
          </p:cNvPr>
          <p:cNvSpPr txBox="1"/>
          <p:nvPr/>
        </p:nvSpPr>
        <p:spPr>
          <a:xfrm>
            <a:off x="4321507" y="338387"/>
            <a:ext cx="354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Witte bloedcellen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56D66-19F8-A1E4-4C14-816DAA8FB3A4}"/>
              </a:ext>
            </a:extLst>
          </p:cNvPr>
          <p:cNvSpPr txBox="1"/>
          <p:nvPr/>
        </p:nvSpPr>
        <p:spPr>
          <a:xfrm>
            <a:off x="7594368" y="5234632"/>
            <a:ext cx="203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Dendritische cel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50251-EC22-1668-15B6-3F698A14C532}"/>
              </a:ext>
            </a:extLst>
          </p:cNvPr>
          <p:cNvSpPr txBox="1"/>
          <p:nvPr/>
        </p:nvSpPr>
        <p:spPr>
          <a:xfrm>
            <a:off x="6573737" y="5921508"/>
            <a:ext cx="542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Originates from </a:t>
            </a:r>
            <a:r>
              <a:rPr lang="en-US" sz="2400" dirty="0">
                <a:solidFill>
                  <a:srgbClr val="EC03FB"/>
                </a:solidFill>
              </a:rPr>
              <a:t>lymphoid progenitor cell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AC6C5-DF52-9F17-5565-CDA34B86A33F}"/>
              </a:ext>
            </a:extLst>
          </p:cNvPr>
          <p:cNvSpPr/>
          <p:nvPr/>
        </p:nvSpPr>
        <p:spPr>
          <a:xfrm>
            <a:off x="184826" y="1688648"/>
            <a:ext cx="9445804" cy="4264680"/>
          </a:xfrm>
          <a:prstGeom prst="rect">
            <a:avLst/>
          </a:prstGeom>
          <a:noFill/>
          <a:ln w="38100">
            <a:solidFill>
              <a:srgbClr val="EC03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C72F8-4347-7B28-9C6F-B11636542AAE}"/>
              </a:ext>
            </a:extLst>
          </p:cNvPr>
          <p:cNvSpPr txBox="1"/>
          <p:nvPr/>
        </p:nvSpPr>
        <p:spPr>
          <a:xfrm>
            <a:off x="2076437" y="5923351"/>
            <a:ext cx="521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Originates from </a:t>
            </a:r>
            <a:r>
              <a:rPr lang="en-US" sz="2400" dirty="0">
                <a:solidFill>
                  <a:srgbClr val="EC03FB"/>
                </a:solidFill>
              </a:rPr>
              <a:t>myeloid progenitor cell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89145-AD01-698C-411E-5CA4ABF17BDB}"/>
              </a:ext>
            </a:extLst>
          </p:cNvPr>
          <p:cNvSpPr txBox="1"/>
          <p:nvPr/>
        </p:nvSpPr>
        <p:spPr>
          <a:xfrm>
            <a:off x="4971172" y="6257149"/>
            <a:ext cx="581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C03FB"/>
                </a:solidFill>
              </a:rPr>
              <a:t>Both are derived from </a:t>
            </a:r>
            <a:r>
              <a:rPr lang="en-US" sz="2400" b="1" dirty="0">
                <a:solidFill>
                  <a:srgbClr val="EC03FB"/>
                </a:solidFill>
              </a:rPr>
              <a:t>pluripotent stem cell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EDDE6-D8BD-92A3-0110-227F70E0DEE3}"/>
              </a:ext>
            </a:extLst>
          </p:cNvPr>
          <p:cNvSpPr/>
          <p:nvPr/>
        </p:nvSpPr>
        <p:spPr>
          <a:xfrm>
            <a:off x="10045926" y="1688648"/>
            <a:ext cx="1771834" cy="4264680"/>
          </a:xfrm>
          <a:prstGeom prst="rect">
            <a:avLst/>
          </a:prstGeom>
          <a:noFill/>
          <a:ln w="38100">
            <a:solidFill>
              <a:srgbClr val="EC03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665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3" descr="figure_4.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121" y="147637"/>
            <a:ext cx="5975879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0" y="1230312"/>
            <a:ext cx="1949450" cy="5480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BE" altLang="nl-B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 descr="figure_4.5.jpg">
            <a:extLst>
              <a:ext uri="{FF2B5EF4-FFF2-40B4-BE49-F238E27FC236}">
                <a16:creationId xmlns:a16="http://schemas.microsoft.com/office/drawing/2014/main" id="{35456344-C3C5-9C13-34E8-7DC6A82C5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2183" y="2639128"/>
            <a:ext cx="5676900" cy="395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B0B513-178E-2856-09BB-4E20A2B904E6}"/>
              </a:ext>
            </a:extLst>
          </p:cNvPr>
          <p:cNvSpPr/>
          <p:nvPr/>
        </p:nvSpPr>
        <p:spPr>
          <a:xfrm>
            <a:off x="5723083" y="1846315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4D6792-B7F8-51C5-9B9F-6B111A1EB6C7}"/>
              </a:ext>
            </a:extLst>
          </p:cNvPr>
          <p:cNvCxnSpPr>
            <a:cxnSpLocks/>
          </p:cNvCxnSpPr>
          <p:nvPr/>
        </p:nvCxnSpPr>
        <p:spPr>
          <a:xfrm flipV="1">
            <a:off x="11706388" y="2532560"/>
            <a:ext cx="0" cy="4117573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39D2A5-AC70-86E2-EBEE-5274EB34FCEC}"/>
              </a:ext>
            </a:extLst>
          </p:cNvPr>
          <p:cNvSpPr txBox="1"/>
          <p:nvPr/>
        </p:nvSpPr>
        <p:spPr>
          <a:xfrm>
            <a:off x="4829125" y="5814110"/>
            <a:ext cx="2024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CD4 interacts with MHC II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4F7612-E2F9-CBA0-7C1E-A069A8D02E52}"/>
              </a:ext>
            </a:extLst>
          </p:cNvPr>
          <p:cNvCxnSpPr>
            <a:cxnSpLocks/>
          </p:cNvCxnSpPr>
          <p:nvPr/>
        </p:nvCxnSpPr>
        <p:spPr>
          <a:xfrm>
            <a:off x="8235046" y="6597702"/>
            <a:ext cx="3439812" cy="52431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3F81D-ACFB-64EB-D876-199C69001CF9}"/>
              </a:ext>
            </a:extLst>
          </p:cNvPr>
          <p:cNvCxnSpPr>
            <a:cxnSpLocks/>
          </p:cNvCxnSpPr>
          <p:nvPr/>
        </p:nvCxnSpPr>
        <p:spPr>
          <a:xfrm flipH="1" flipV="1">
            <a:off x="5528797" y="5430424"/>
            <a:ext cx="2706249" cy="1167278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figure_4.5.jpg">
            <a:extLst>
              <a:ext uri="{FF2B5EF4-FFF2-40B4-BE49-F238E27FC236}">
                <a16:creationId xmlns:a16="http://schemas.microsoft.com/office/drawing/2014/main" id="{167B9A9B-3C92-7E2B-F23C-5336B0D271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8059" y="390619"/>
            <a:ext cx="445403" cy="35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CA56E9-A2E8-1706-B611-CE6D292A944B}"/>
              </a:ext>
            </a:extLst>
          </p:cNvPr>
          <p:cNvSpPr txBox="1"/>
          <p:nvPr/>
        </p:nvSpPr>
        <p:spPr>
          <a:xfrm>
            <a:off x="2631006" y="4711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BACTERIA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F2C6F7-31DA-A33C-2B83-D095FF9D037D}"/>
              </a:ext>
            </a:extLst>
          </p:cNvPr>
          <p:cNvSpPr txBox="1"/>
          <p:nvPr/>
        </p:nvSpPr>
        <p:spPr>
          <a:xfrm>
            <a:off x="9764951" y="5172805"/>
            <a:ext cx="18469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Antilichaam</a:t>
            </a:r>
            <a:endParaRPr lang="en-US" dirty="0"/>
          </a:p>
          <a:p>
            <a:r>
              <a:rPr lang="en-US" dirty="0"/>
              <a:t>Antibody</a:t>
            </a:r>
          </a:p>
          <a:p>
            <a:r>
              <a:rPr lang="en-US" dirty="0" err="1"/>
              <a:t>Antistof</a:t>
            </a:r>
            <a:endParaRPr lang="en-US" dirty="0"/>
          </a:p>
          <a:p>
            <a:r>
              <a:rPr lang="en-US" dirty="0" err="1"/>
              <a:t>Immunoglobuline</a:t>
            </a:r>
            <a:endParaRPr lang="en-US" dirty="0"/>
          </a:p>
          <a:p>
            <a:r>
              <a:rPr lang="en-US" dirty="0"/>
              <a:t>Ig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2D60AF-D4FB-80B8-6DBE-9CF7E655C360}"/>
              </a:ext>
            </a:extLst>
          </p:cNvPr>
          <p:cNvSpPr/>
          <p:nvPr/>
        </p:nvSpPr>
        <p:spPr>
          <a:xfrm>
            <a:off x="5106676" y="1107830"/>
            <a:ext cx="261922" cy="1518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6349D7-9C61-30D3-0D2C-639B7D4ABED1}"/>
              </a:ext>
            </a:extLst>
          </p:cNvPr>
          <p:cNvSpPr/>
          <p:nvPr/>
        </p:nvSpPr>
        <p:spPr>
          <a:xfrm>
            <a:off x="4876918" y="1846315"/>
            <a:ext cx="261922" cy="823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F9C11-E9D9-07EF-4BC0-755D59EB0E18}"/>
              </a:ext>
            </a:extLst>
          </p:cNvPr>
          <p:cNvSpPr txBox="1"/>
          <p:nvPr/>
        </p:nvSpPr>
        <p:spPr>
          <a:xfrm>
            <a:off x="5822733" y="92741"/>
            <a:ext cx="629013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Humoral immunity</a:t>
            </a:r>
          </a:p>
          <a:p>
            <a:r>
              <a:rPr lang="en-US" sz="2400" dirty="0"/>
              <a:t>= mediated by specific antibodies </a:t>
            </a:r>
          </a:p>
          <a:p>
            <a:r>
              <a:rPr lang="en-US" sz="2400" dirty="0"/>
              <a:t>    that capture specific antigens</a:t>
            </a:r>
          </a:p>
          <a:p>
            <a:endParaRPr lang="en-US" sz="2400" dirty="0"/>
          </a:p>
          <a:p>
            <a:r>
              <a:rPr lang="en-US" sz="2400" dirty="0"/>
              <a:t>Inactivates/kills bacteria </a:t>
            </a:r>
            <a:r>
              <a:rPr lang="en-US" sz="2000" i="1" dirty="0"/>
              <a:t>(</a:t>
            </a:r>
            <a:r>
              <a:rPr lang="en-US" sz="2000" i="1" dirty="0" err="1"/>
              <a:t>zie</a:t>
            </a:r>
            <a:r>
              <a:rPr lang="en-US" sz="2000" i="1" dirty="0"/>
              <a:t> </a:t>
            </a:r>
            <a:r>
              <a:rPr lang="en-US" sz="2000" i="1" dirty="0" err="1"/>
              <a:t>ook</a:t>
            </a:r>
            <a:r>
              <a:rPr lang="en-US" sz="2000" i="1" dirty="0"/>
              <a:t> les </a:t>
            </a:r>
            <a:r>
              <a:rPr lang="en-US" sz="2000" i="1" dirty="0" err="1"/>
              <a:t>infectie</a:t>
            </a:r>
            <a:r>
              <a:rPr lang="en-US" sz="2000" i="1" dirty="0"/>
              <a:t>)</a:t>
            </a:r>
            <a:endParaRPr lang="en-US" sz="24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86C024-6FCF-DD0C-4E41-B8CC9AAC479E}"/>
              </a:ext>
            </a:extLst>
          </p:cNvPr>
          <p:cNvSpPr/>
          <p:nvPr/>
        </p:nvSpPr>
        <p:spPr>
          <a:xfrm>
            <a:off x="6127530" y="2062546"/>
            <a:ext cx="2506516" cy="124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FDD6C7-B613-3D31-1486-42DB305EFDD7}"/>
              </a:ext>
            </a:extLst>
          </p:cNvPr>
          <p:cNvCxnSpPr>
            <a:cxnSpLocks/>
          </p:cNvCxnSpPr>
          <p:nvPr/>
        </p:nvCxnSpPr>
        <p:spPr>
          <a:xfrm>
            <a:off x="9670492" y="2532560"/>
            <a:ext cx="2035896" cy="0"/>
          </a:xfrm>
          <a:prstGeom prst="line">
            <a:avLst/>
          </a:prstGeom>
          <a:ln w="38100">
            <a:solidFill>
              <a:srgbClr val="77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1C908F-7D69-4B76-6B6A-1D249A15DF19}"/>
              </a:ext>
            </a:extLst>
          </p:cNvPr>
          <p:cNvCxnSpPr>
            <a:cxnSpLocks/>
          </p:cNvCxnSpPr>
          <p:nvPr/>
        </p:nvCxnSpPr>
        <p:spPr>
          <a:xfrm flipV="1">
            <a:off x="9670492" y="2511138"/>
            <a:ext cx="0" cy="158492"/>
          </a:xfrm>
          <a:prstGeom prst="line">
            <a:avLst/>
          </a:prstGeom>
          <a:ln w="38100">
            <a:solidFill>
              <a:srgbClr val="77831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03C254-999B-F947-0C4C-D463FD7A5B19}"/>
              </a:ext>
            </a:extLst>
          </p:cNvPr>
          <p:cNvSpPr txBox="1"/>
          <p:nvPr/>
        </p:nvSpPr>
        <p:spPr>
          <a:xfrm>
            <a:off x="9670492" y="2238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2208408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4.5.jpg">
            <a:extLst>
              <a:ext uri="{FF2B5EF4-FFF2-40B4-BE49-F238E27FC236}">
                <a16:creationId xmlns:a16="http://schemas.microsoft.com/office/drawing/2014/main" id="{F8D894E8-071E-65E5-F87E-9AE1482062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607" y="274010"/>
            <a:ext cx="48641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igure_4.5.jpg">
            <a:extLst>
              <a:ext uri="{FF2B5EF4-FFF2-40B4-BE49-F238E27FC236}">
                <a16:creationId xmlns:a16="http://schemas.microsoft.com/office/drawing/2014/main" id="{1F494312-FD3C-9382-DAC8-EEC57EFC6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64703" y="384517"/>
            <a:ext cx="307879" cy="2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48E7B5-F2A2-10C3-51E7-D0B34D622713}"/>
              </a:ext>
            </a:extLst>
          </p:cNvPr>
          <p:cNvSpPr txBox="1"/>
          <p:nvPr/>
        </p:nvSpPr>
        <p:spPr>
          <a:xfrm>
            <a:off x="5527030" y="378159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rgbClr val="FF0000"/>
                </a:solidFill>
              </a:rPr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94531506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4.5.jpg">
            <a:extLst>
              <a:ext uri="{FF2B5EF4-FFF2-40B4-BE49-F238E27FC236}">
                <a16:creationId xmlns:a16="http://schemas.microsoft.com/office/drawing/2014/main" id="{F8D894E8-071E-65E5-F87E-9AE1482062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607" y="274010"/>
            <a:ext cx="48641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igure_4.5.jpg">
            <a:extLst>
              <a:ext uri="{FF2B5EF4-FFF2-40B4-BE49-F238E27FC236}">
                <a16:creationId xmlns:a16="http://schemas.microsoft.com/office/drawing/2014/main" id="{1F494312-FD3C-9382-DAC8-EEC57EFC6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64703" y="384517"/>
            <a:ext cx="307879" cy="2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48E7B5-F2A2-10C3-51E7-D0B34D622713}"/>
              </a:ext>
            </a:extLst>
          </p:cNvPr>
          <p:cNvSpPr txBox="1"/>
          <p:nvPr/>
        </p:nvSpPr>
        <p:spPr>
          <a:xfrm>
            <a:off x="3950941" y="425369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VIRUS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D8FCD1A-D63E-3F3D-A30F-06DC0E16542A}"/>
              </a:ext>
            </a:extLst>
          </p:cNvPr>
          <p:cNvSpPr/>
          <p:nvPr/>
        </p:nvSpPr>
        <p:spPr>
          <a:xfrm>
            <a:off x="2647406" y="862149"/>
            <a:ext cx="3108960" cy="4232365"/>
          </a:xfrm>
          <a:custGeom>
            <a:avLst/>
            <a:gdLst>
              <a:gd name="connsiteX0" fmla="*/ 0 w 3108960"/>
              <a:gd name="connsiteY0" fmla="*/ 4110445 h 4232365"/>
              <a:gd name="connsiteX1" fmla="*/ 34834 w 3108960"/>
              <a:gd name="connsiteY1" fmla="*/ 0 h 4232365"/>
              <a:gd name="connsiteX2" fmla="*/ 2656114 w 3108960"/>
              <a:gd name="connsiteY2" fmla="*/ 0 h 4232365"/>
              <a:gd name="connsiteX3" fmla="*/ 2638697 w 3108960"/>
              <a:gd name="connsiteY3" fmla="*/ 2969622 h 4232365"/>
              <a:gd name="connsiteX4" fmla="*/ 3108960 w 3108960"/>
              <a:gd name="connsiteY4" fmla="*/ 2969622 h 4232365"/>
              <a:gd name="connsiteX5" fmla="*/ 3108960 w 3108960"/>
              <a:gd name="connsiteY5" fmla="*/ 3735977 h 4232365"/>
              <a:gd name="connsiteX6" fmla="*/ 1184365 w 3108960"/>
              <a:gd name="connsiteY6" fmla="*/ 3735977 h 4232365"/>
              <a:gd name="connsiteX7" fmla="*/ 1184365 w 3108960"/>
              <a:gd name="connsiteY7" fmla="*/ 4223657 h 4232365"/>
              <a:gd name="connsiteX8" fmla="*/ 0 w 3108960"/>
              <a:gd name="connsiteY8" fmla="*/ 4232365 h 4232365"/>
              <a:gd name="connsiteX9" fmla="*/ 0 w 3108960"/>
              <a:gd name="connsiteY9" fmla="*/ 4110445 h 423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8960" h="4232365">
                <a:moveTo>
                  <a:pt x="0" y="4110445"/>
                </a:moveTo>
                <a:lnTo>
                  <a:pt x="34834" y="0"/>
                </a:lnTo>
                <a:lnTo>
                  <a:pt x="2656114" y="0"/>
                </a:lnTo>
                <a:lnTo>
                  <a:pt x="2638697" y="2969622"/>
                </a:lnTo>
                <a:lnTo>
                  <a:pt x="3108960" y="2969622"/>
                </a:lnTo>
                <a:lnTo>
                  <a:pt x="3108960" y="3735977"/>
                </a:lnTo>
                <a:lnTo>
                  <a:pt x="1184365" y="3735977"/>
                </a:lnTo>
                <a:lnTo>
                  <a:pt x="1184365" y="4223657"/>
                </a:lnTo>
                <a:lnTo>
                  <a:pt x="0" y="4232365"/>
                </a:lnTo>
                <a:lnTo>
                  <a:pt x="0" y="411044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12B81-7890-CD84-C1E3-EF182F5C3E43}"/>
              </a:ext>
            </a:extLst>
          </p:cNvPr>
          <p:cNvSpPr txBox="1"/>
          <p:nvPr/>
        </p:nvSpPr>
        <p:spPr>
          <a:xfrm>
            <a:off x="7763707" y="289679"/>
            <a:ext cx="355161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Cellular  immunity</a:t>
            </a:r>
          </a:p>
          <a:p>
            <a:endParaRPr lang="en-US" b="1" dirty="0"/>
          </a:p>
          <a:p>
            <a:r>
              <a:rPr lang="en-US" dirty="0"/>
              <a:t>T-cell mediated</a:t>
            </a:r>
          </a:p>
          <a:p>
            <a:endParaRPr lang="en-US" dirty="0"/>
          </a:p>
          <a:p>
            <a:r>
              <a:rPr lang="en-US" dirty="0"/>
              <a:t>Thymus</a:t>
            </a:r>
          </a:p>
          <a:p>
            <a:endParaRPr lang="en-US" b="1" dirty="0"/>
          </a:p>
          <a:p>
            <a:r>
              <a:rPr lang="en-US" i="1" dirty="0"/>
              <a:t>Cytotoxic CD8 cells kill cells that are </a:t>
            </a:r>
          </a:p>
          <a:p>
            <a:r>
              <a:rPr lang="en-US" i="1" dirty="0"/>
              <a:t>- infected by virus</a:t>
            </a:r>
          </a:p>
          <a:p>
            <a:r>
              <a:rPr lang="en-US" i="1" dirty="0"/>
              <a:t>- cancer cells</a:t>
            </a:r>
          </a:p>
          <a:p>
            <a:r>
              <a:rPr lang="en-US" i="1" dirty="0"/>
              <a:t>- own cells if recognized as foreign </a:t>
            </a:r>
          </a:p>
          <a:p>
            <a:r>
              <a:rPr lang="en-US" i="1" dirty="0"/>
              <a:t>  (= auto immune disease)  </a:t>
            </a:r>
          </a:p>
        </p:txBody>
      </p:sp>
    </p:spTree>
    <p:extLst>
      <p:ext uri="{BB962C8B-B14F-4D97-AF65-F5344CB8AC3E}">
        <p14:creationId xmlns:p14="http://schemas.microsoft.com/office/powerpoint/2010/main" val="149367220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4.5.jpg">
            <a:extLst>
              <a:ext uri="{FF2B5EF4-FFF2-40B4-BE49-F238E27FC236}">
                <a16:creationId xmlns:a16="http://schemas.microsoft.com/office/drawing/2014/main" id="{F8D894E8-071E-65E5-F87E-9AE1482062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607" y="274010"/>
            <a:ext cx="48641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igure_4.5.jpg">
            <a:extLst>
              <a:ext uri="{FF2B5EF4-FFF2-40B4-BE49-F238E27FC236}">
                <a16:creationId xmlns:a16="http://schemas.microsoft.com/office/drawing/2014/main" id="{1F494312-FD3C-9382-DAC8-EEC57EFC6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64703" y="384517"/>
            <a:ext cx="307879" cy="2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48E7B5-F2A2-10C3-51E7-D0B34D622713}"/>
              </a:ext>
            </a:extLst>
          </p:cNvPr>
          <p:cNvSpPr txBox="1"/>
          <p:nvPr/>
        </p:nvSpPr>
        <p:spPr>
          <a:xfrm>
            <a:off x="3950941" y="425369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VIRUS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D8FCD1A-D63E-3F3D-A30F-06DC0E16542A}"/>
              </a:ext>
            </a:extLst>
          </p:cNvPr>
          <p:cNvSpPr/>
          <p:nvPr/>
        </p:nvSpPr>
        <p:spPr>
          <a:xfrm>
            <a:off x="2647406" y="862149"/>
            <a:ext cx="3108960" cy="4232365"/>
          </a:xfrm>
          <a:custGeom>
            <a:avLst/>
            <a:gdLst>
              <a:gd name="connsiteX0" fmla="*/ 0 w 3108960"/>
              <a:gd name="connsiteY0" fmla="*/ 4110445 h 4232365"/>
              <a:gd name="connsiteX1" fmla="*/ 34834 w 3108960"/>
              <a:gd name="connsiteY1" fmla="*/ 0 h 4232365"/>
              <a:gd name="connsiteX2" fmla="*/ 2656114 w 3108960"/>
              <a:gd name="connsiteY2" fmla="*/ 0 h 4232365"/>
              <a:gd name="connsiteX3" fmla="*/ 2638697 w 3108960"/>
              <a:gd name="connsiteY3" fmla="*/ 2969622 h 4232365"/>
              <a:gd name="connsiteX4" fmla="*/ 3108960 w 3108960"/>
              <a:gd name="connsiteY4" fmla="*/ 2969622 h 4232365"/>
              <a:gd name="connsiteX5" fmla="*/ 3108960 w 3108960"/>
              <a:gd name="connsiteY5" fmla="*/ 3735977 h 4232365"/>
              <a:gd name="connsiteX6" fmla="*/ 1184365 w 3108960"/>
              <a:gd name="connsiteY6" fmla="*/ 3735977 h 4232365"/>
              <a:gd name="connsiteX7" fmla="*/ 1184365 w 3108960"/>
              <a:gd name="connsiteY7" fmla="*/ 4223657 h 4232365"/>
              <a:gd name="connsiteX8" fmla="*/ 0 w 3108960"/>
              <a:gd name="connsiteY8" fmla="*/ 4232365 h 4232365"/>
              <a:gd name="connsiteX9" fmla="*/ 0 w 3108960"/>
              <a:gd name="connsiteY9" fmla="*/ 4110445 h 423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8960" h="4232365">
                <a:moveTo>
                  <a:pt x="0" y="4110445"/>
                </a:moveTo>
                <a:lnTo>
                  <a:pt x="34834" y="0"/>
                </a:lnTo>
                <a:lnTo>
                  <a:pt x="2656114" y="0"/>
                </a:lnTo>
                <a:lnTo>
                  <a:pt x="2638697" y="2969622"/>
                </a:lnTo>
                <a:lnTo>
                  <a:pt x="3108960" y="2969622"/>
                </a:lnTo>
                <a:lnTo>
                  <a:pt x="3108960" y="3735977"/>
                </a:lnTo>
                <a:lnTo>
                  <a:pt x="1184365" y="3735977"/>
                </a:lnTo>
                <a:lnTo>
                  <a:pt x="1184365" y="4223657"/>
                </a:lnTo>
                <a:lnTo>
                  <a:pt x="0" y="4232365"/>
                </a:lnTo>
                <a:lnTo>
                  <a:pt x="0" y="411044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E98E7-29A4-1DA8-0ABD-8665A98718B0}"/>
              </a:ext>
            </a:extLst>
          </p:cNvPr>
          <p:cNvSpPr txBox="1"/>
          <p:nvPr/>
        </p:nvSpPr>
        <p:spPr>
          <a:xfrm>
            <a:off x="715133" y="1335433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All</a:t>
            </a:r>
            <a:r>
              <a:rPr lang="en-US" dirty="0"/>
              <a:t> nucleated cells </a:t>
            </a:r>
          </a:p>
          <a:p>
            <a:r>
              <a:rPr lang="en-US" dirty="0"/>
              <a:t>carry MHC I</a:t>
            </a:r>
          </a:p>
        </p:txBody>
      </p:sp>
    </p:spTree>
    <p:extLst>
      <p:ext uri="{BB962C8B-B14F-4D97-AF65-F5344CB8AC3E}">
        <p14:creationId xmlns:p14="http://schemas.microsoft.com/office/powerpoint/2010/main" val="390521394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4.5.jpg">
            <a:extLst>
              <a:ext uri="{FF2B5EF4-FFF2-40B4-BE49-F238E27FC236}">
                <a16:creationId xmlns:a16="http://schemas.microsoft.com/office/drawing/2014/main" id="{F8D894E8-071E-65E5-F87E-9AE1482062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607" y="274010"/>
            <a:ext cx="48641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igure_4.5.jpg">
            <a:extLst>
              <a:ext uri="{FF2B5EF4-FFF2-40B4-BE49-F238E27FC236}">
                <a16:creationId xmlns:a16="http://schemas.microsoft.com/office/drawing/2014/main" id="{1F494312-FD3C-9382-DAC8-EEC57EFC6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64703" y="384517"/>
            <a:ext cx="307879" cy="2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48E7B5-F2A2-10C3-51E7-D0B34D622713}"/>
              </a:ext>
            </a:extLst>
          </p:cNvPr>
          <p:cNvSpPr txBox="1"/>
          <p:nvPr/>
        </p:nvSpPr>
        <p:spPr>
          <a:xfrm>
            <a:off x="3950941" y="425369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VIRUS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D8FCD1A-D63E-3F3D-A30F-06DC0E16542A}"/>
              </a:ext>
            </a:extLst>
          </p:cNvPr>
          <p:cNvSpPr/>
          <p:nvPr/>
        </p:nvSpPr>
        <p:spPr>
          <a:xfrm>
            <a:off x="2647406" y="862149"/>
            <a:ext cx="3108960" cy="4232365"/>
          </a:xfrm>
          <a:custGeom>
            <a:avLst/>
            <a:gdLst>
              <a:gd name="connsiteX0" fmla="*/ 0 w 3108960"/>
              <a:gd name="connsiteY0" fmla="*/ 4110445 h 4232365"/>
              <a:gd name="connsiteX1" fmla="*/ 34834 w 3108960"/>
              <a:gd name="connsiteY1" fmla="*/ 0 h 4232365"/>
              <a:gd name="connsiteX2" fmla="*/ 2656114 w 3108960"/>
              <a:gd name="connsiteY2" fmla="*/ 0 h 4232365"/>
              <a:gd name="connsiteX3" fmla="*/ 2638697 w 3108960"/>
              <a:gd name="connsiteY3" fmla="*/ 2969622 h 4232365"/>
              <a:gd name="connsiteX4" fmla="*/ 3108960 w 3108960"/>
              <a:gd name="connsiteY4" fmla="*/ 2969622 h 4232365"/>
              <a:gd name="connsiteX5" fmla="*/ 3108960 w 3108960"/>
              <a:gd name="connsiteY5" fmla="*/ 3735977 h 4232365"/>
              <a:gd name="connsiteX6" fmla="*/ 1184365 w 3108960"/>
              <a:gd name="connsiteY6" fmla="*/ 3735977 h 4232365"/>
              <a:gd name="connsiteX7" fmla="*/ 1184365 w 3108960"/>
              <a:gd name="connsiteY7" fmla="*/ 4223657 h 4232365"/>
              <a:gd name="connsiteX8" fmla="*/ 0 w 3108960"/>
              <a:gd name="connsiteY8" fmla="*/ 4232365 h 4232365"/>
              <a:gd name="connsiteX9" fmla="*/ 0 w 3108960"/>
              <a:gd name="connsiteY9" fmla="*/ 4110445 h 423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8960" h="4232365">
                <a:moveTo>
                  <a:pt x="0" y="4110445"/>
                </a:moveTo>
                <a:lnTo>
                  <a:pt x="34834" y="0"/>
                </a:lnTo>
                <a:lnTo>
                  <a:pt x="2656114" y="0"/>
                </a:lnTo>
                <a:lnTo>
                  <a:pt x="2638697" y="2969622"/>
                </a:lnTo>
                <a:lnTo>
                  <a:pt x="3108960" y="2969622"/>
                </a:lnTo>
                <a:lnTo>
                  <a:pt x="3108960" y="3735977"/>
                </a:lnTo>
                <a:lnTo>
                  <a:pt x="1184365" y="3735977"/>
                </a:lnTo>
                <a:lnTo>
                  <a:pt x="1184365" y="4223657"/>
                </a:lnTo>
                <a:lnTo>
                  <a:pt x="0" y="4232365"/>
                </a:lnTo>
                <a:lnTo>
                  <a:pt x="0" y="411044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E98E7-29A4-1DA8-0ABD-8665A98718B0}"/>
              </a:ext>
            </a:extLst>
          </p:cNvPr>
          <p:cNvSpPr txBox="1"/>
          <p:nvPr/>
        </p:nvSpPr>
        <p:spPr>
          <a:xfrm>
            <a:off x="693679" y="1062164"/>
            <a:ext cx="20698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MHC I gets infected </a:t>
            </a:r>
          </a:p>
          <a:p>
            <a:r>
              <a:rPr lang="en-US" dirty="0"/>
              <a:t>with virus and thus</a:t>
            </a:r>
          </a:p>
          <a:p>
            <a:r>
              <a:rPr lang="en-US" dirty="0"/>
              <a:t>carries viral antigen </a:t>
            </a:r>
          </a:p>
          <a:p>
            <a:endParaRPr lang="en-US" dirty="0"/>
          </a:p>
          <a:p>
            <a:r>
              <a:rPr lang="en-US" dirty="0"/>
              <a:t>MHC I </a:t>
            </a:r>
            <a:r>
              <a:rPr lang="en-US" dirty="0" err="1"/>
              <a:t>bindt</a:t>
            </a:r>
            <a:r>
              <a:rPr lang="en-US" dirty="0"/>
              <a:t> met </a:t>
            </a:r>
          </a:p>
          <a:p>
            <a:r>
              <a:rPr lang="en-US" b="1" u="sng" dirty="0" err="1"/>
              <a:t>intra</a:t>
            </a:r>
            <a:r>
              <a:rPr lang="en-US" dirty="0" err="1"/>
              <a:t>cellulair</a:t>
            </a:r>
            <a:r>
              <a:rPr lang="en-US" dirty="0"/>
              <a:t> virus </a:t>
            </a:r>
          </a:p>
        </p:txBody>
      </p:sp>
      <p:pic>
        <p:nvPicPr>
          <p:cNvPr id="4" name="Picture 3" descr="figure_4.5.jpg">
            <a:extLst>
              <a:ext uri="{FF2B5EF4-FFF2-40B4-BE49-F238E27FC236}">
                <a16:creationId xmlns:a16="http://schemas.microsoft.com/office/drawing/2014/main" id="{6B65D087-F964-604D-9448-42C7F0BBD2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1856" y="552327"/>
            <a:ext cx="3992791" cy="527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53C36D-B301-05FF-AC21-91333134F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706" y="2901457"/>
            <a:ext cx="4249617" cy="35624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BE" altLang="nl-B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9001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4.5.jpg">
            <a:extLst>
              <a:ext uri="{FF2B5EF4-FFF2-40B4-BE49-F238E27FC236}">
                <a16:creationId xmlns:a16="http://schemas.microsoft.com/office/drawing/2014/main" id="{F8D894E8-071E-65E5-F87E-9AE1482062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607" y="274010"/>
            <a:ext cx="48641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igure_4.5.jpg">
            <a:extLst>
              <a:ext uri="{FF2B5EF4-FFF2-40B4-BE49-F238E27FC236}">
                <a16:creationId xmlns:a16="http://schemas.microsoft.com/office/drawing/2014/main" id="{1F494312-FD3C-9382-DAC8-EEC57EFC6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64703" y="384517"/>
            <a:ext cx="307879" cy="2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48E7B5-F2A2-10C3-51E7-D0B34D622713}"/>
              </a:ext>
            </a:extLst>
          </p:cNvPr>
          <p:cNvSpPr txBox="1"/>
          <p:nvPr/>
        </p:nvSpPr>
        <p:spPr>
          <a:xfrm>
            <a:off x="3950941" y="425369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VIRUS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D8FCD1A-D63E-3F3D-A30F-06DC0E16542A}"/>
              </a:ext>
            </a:extLst>
          </p:cNvPr>
          <p:cNvSpPr/>
          <p:nvPr/>
        </p:nvSpPr>
        <p:spPr>
          <a:xfrm>
            <a:off x="2647406" y="862149"/>
            <a:ext cx="3108960" cy="4232365"/>
          </a:xfrm>
          <a:custGeom>
            <a:avLst/>
            <a:gdLst>
              <a:gd name="connsiteX0" fmla="*/ 0 w 3108960"/>
              <a:gd name="connsiteY0" fmla="*/ 4110445 h 4232365"/>
              <a:gd name="connsiteX1" fmla="*/ 34834 w 3108960"/>
              <a:gd name="connsiteY1" fmla="*/ 0 h 4232365"/>
              <a:gd name="connsiteX2" fmla="*/ 2656114 w 3108960"/>
              <a:gd name="connsiteY2" fmla="*/ 0 h 4232365"/>
              <a:gd name="connsiteX3" fmla="*/ 2638697 w 3108960"/>
              <a:gd name="connsiteY3" fmla="*/ 2969622 h 4232365"/>
              <a:gd name="connsiteX4" fmla="*/ 3108960 w 3108960"/>
              <a:gd name="connsiteY4" fmla="*/ 2969622 h 4232365"/>
              <a:gd name="connsiteX5" fmla="*/ 3108960 w 3108960"/>
              <a:gd name="connsiteY5" fmla="*/ 3735977 h 4232365"/>
              <a:gd name="connsiteX6" fmla="*/ 1184365 w 3108960"/>
              <a:gd name="connsiteY6" fmla="*/ 3735977 h 4232365"/>
              <a:gd name="connsiteX7" fmla="*/ 1184365 w 3108960"/>
              <a:gd name="connsiteY7" fmla="*/ 4223657 h 4232365"/>
              <a:gd name="connsiteX8" fmla="*/ 0 w 3108960"/>
              <a:gd name="connsiteY8" fmla="*/ 4232365 h 4232365"/>
              <a:gd name="connsiteX9" fmla="*/ 0 w 3108960"/>
              <a:gd name="connsiteY9" fmla="*/ 4110445 h 423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8960" h="4232365">
                <a:moveTo>
                  <a:pt x="0" y="4110445"/>
                </a:moveTo>
                <a:lnTo>
                  <a:pt x="34834" y="0"/>
                </a:lnTo>
                <a:lnTo>
                  <a:pt x="2656114" y="0"/>
                </a:lnTo>
                <a:lnTo>
                  <a:pt x="2638697" y="2969622"/>
                </a:lnTo>
                <a:lnTo>
                  <a:pt x="3108960" y="2969622"/>
                </a:lnTo>
                <a:lnTo>
                  <a:pt x="3108960" y="3735977"/>
                </a:lnTo>
                <a:lnTo>
                  <a:pt x="1184365" y="3735977"/>
                </a:lnTo>
                <a:lnTo>
                  <a:pt x="1184365" y="4223657"/>
                </a:lnTo>
                <a:lnTo>
                  <a:pt x="0" y="4232365"/>
                </a:lnTo>
                <a:lnTo>
                  <a:pt x="0" y="411044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E98E7-29A4-1DA8-0ABD-8665A98718B0}"/>
              </a:ext>
            </a:extLst>
          </p:cNvPr>
          <p:cNvSpPr txBox="1"/>
          <p:nvPr/>
        </p:nvSpPr>
        <p:spPr>
          <a:xfrm>
            <a:off x="693681" y="1062164"/>
            <a:ext cx="281679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MHC I gets infected </a:t>
            </a:r>
          </a:p>
          <a:p>
            <a:r>
              <a:rPr lang="en-US" dirty="0"/>
              <a:t>with virus and thus </a:t>
            </a:r>
          </a:p>
          <a:p>
            <a:r>
              <a:rPr lang="en-US" dirty="0"/>
              <a:t>carries viral antigen </a:t>
            </a:r>
          </a:p>
          <a:p>
            <a:endParaRPr lang="en-US" dirty="0"/>
          </a:p>
          <a:p>
            <a:r>
              <a:rPr lang="en-US" dirty="0"/>
              <a:t>MHC I </a:t>
            </a:r>
            <a:r>
              <a:rPr lang="en-US" dirty="0" err="1"/>
              <a:t>bindt</a:t>
            </a:r>
            <a:r>
              <a:rPr lang="en-US" dirty="0"/>
              <a:t> met </a:t>
            </a:r>
          </a:p>
          <a:p>
            <a:r>
              <a:rPr lang="en-US" b="1" u="sng" dirty="0" err="1"/>
              <a:t>intra</a:t>
            </a:r>
            <a:r>
              <a:rPr lang="en-US" dirty="0" err="1"/>
              <a:t>cellulair</a:t>
            </a:r>
            <a:r>
              <a:rPr lang="en-US" dirty="0"/>
              <a:t> virus </a:t>
            </a:r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</a:p>
          <a:p>
            <a:r>
              <a:rPr lang="en-US" dirty="0" err="1"/>
              <a:t>gepresenteerd</a:t>
            </a:r>
            <a:r>
              <a:rPr lang="en-US" dirty="0"/>
              <a:t> op </a:t>
            </a:r>
          </a:p>
          <a:p>
            <a:r>
              <a:rPr lang="en-US" dirty="0"/>
              <a:t>infected (to be </a:t>
            </a:r>
          </a:p>
          <a:p>
            <a:r>
              <a:rPr lang="en-US" dirty="0"/>
              <a:t>destroyed) cell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MHC = "bord </a:t>
            </a:r>
            <a:r>
              <a:rPr lang="en-US" dirty="0" err="1"/>
              <a:t>waarop</a:t>
            </a:r>
            <a:r>
              <a:rPr lang="en-US" dirty="0"/>
              <a:t> </a:t>
            </a:r>
          </a:p>
          <a:p>
            <a:r>
              <a:rPr lang="en-US" dirty="0"/>
              <a:t>antigen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aangeboden</a:t>
            </a:r>
            <a:r>
              <a:rPr lang="en-US" dirty="0"/>
              <a:t>"</a:t>
            </a:r>
          </a:p>
          <a:p>
            <a:r>
              <a:rPr lang="en-US" dirty="0">
                <a:solidFill>
                  <a:srgbClr val="FF0000"/>
                </a:solidFill>
              </a:rPr>
              <a:t>CD8 interacts with MHC I</a:t>
            </a:r>
            <a:endParaRPr lang="en-US" dirty="0"/>
          </a:p>
        </p:txBody>
      </p:sp>
      <p:pic>
        <p:nvPicPr>
          <p:cNvPr id="4" name="Picture 3" descr="figure_4.5.jpg">
            <a:extLst>
              <a:ext uri="{FF2B5EF4-FFF2-40B4-BE49-F238E27FC236}">
                <a16:creationId xmlns:a16="http://schemas.microsoft.com/office/drawing/2014/main" id="{6B65D087-F964-604D-9448-42C7F0BBD2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1856" y="552327"/>
            <a:ext cx="3992791" cy="527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8DAEB0-26E4-1DD7-B7A2-21583E962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706" y="2901457"/>
            <a:ext cx="4249617" cy="35624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BE" altLang="nl-B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FD9B6-8180-90B7-28FB-7C92A5B98915}"/>
              </a:ext>
            </a:extLst>
          </p:cNvPr>
          <p:cNvSpPr txBox="1"/>
          <p:nvPr/>
        </p:nvSpPr>
        <p:spPr>
          <a:xfrm>
            <a:off x="8151994" y="5664541"/>
            <a:ext cx="38613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Note: epitope = </a:t>
            </a:r>
            <a:r>
              <a:rPr lang="en-US" dirty="0" err="1"/>
              <a:t>deel</a:t>
            </a:r>
            <a:r>
              <a:rPr lang="en-US" dirty="0"/>
              <a:t> van het antigen </a:t>
            </a:r>
            <a:r>
              <a:rPr lang="en-US" dirty="0" err="1"/>
              <a:t>dat</a:t>
            </a:r>
            <a:r>
              <a:rPr lang="en-US" dirty="0"/>
              <a:t> door het </a:t>
            </a:r>
            <a:r>
              <a:rPr lang="en-US" dirty="0" err="1"/>
              <a:t>immunsysteem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</a:p>
          <a:p>
            <a:r>
              <a:rPr lang="en-US" dirty="0" err="1"/>
              <a:t>herkend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4915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4.5.jpg">
            <a:extLst>
              <a:ext uri="{FF2B5EF4-FFF2-40B4-BE49-F238E27FC236}">
                <a16:creationId xmlns:a16="http://schemas.microsoft.com/office/drawing/2014/main" id="{6B65D087-F964-604D-9448-42C7F0BBD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1856" y="552327"/>
            <a:ext cx="3992791" cy="527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4AA3FA0-5C42-5DDD-DF84-ABC7EFC6D37D}"/>
              </a:ext>
            </a:extLst>
          </p:cNvPr>
          <p:cNvGrpSpPr/>
          <p:nvPr/>
        </p:nvGrpSpPr>
        <p:grpSpPr>
          <a:xfrm>
            <a:off x="2647406" y="179278"/>
            <a:ext cx="5793212" cy="6574908"/>
            <a:chOff x="2647406" y="179278"/>
            <a:chExt cx="5793212" cy="6574908"/>
          </a:xfrm>
        </p:grpSpPr>
        <p:pic>
          <p:nvPicPr>
            <p:cNvPr id="2" name="Picture 3" descr="figure_4.5.jpg">
              <a:extLst>
                <a:ext uri="{FF2B5EF4-FFF2-40B4-BE49-F238E27FC236}">
                  <a16:creationId xmlns:a16="http://schemas.microsoft.com/office/drawing/2014/main" id="{F8D894E8-071E-65E5-F87E-9AE148206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607" y="274010"/>
              <a:ext cx="4864100" cy="648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figure_4.5.jpg">
              <a:extLst>
                <a:ext uri="{FF2B5EF4-FFF2-40B4-BE49-F238E27FC236}">
                  <a16:creationId xmlns:a16="http://schemas.microsoft.com/office/drawing/2014/main" id="{1F494312-FD3C-9382-DAC8-EEC57EFC6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5964703" y="384517"/>
              <a:ext cx="307879" cy="227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48E7B5-F2A2-10C3-51E7-D0B34D622713}"/>
                </a:ext>
              </a:extLst>
            </p:cNvPr>
            <p:cNvSpPr txBox="1"/>
            <p:nvPr/>
          </p:nvSpPr>
          <p:spPr>
            <a:xfrm>
              <a:off x="3950941" y="425369"/>
              <a:ext cx="5966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VIRUS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D8FCD1A-D63E-3F3D-A30F-06DC0E16542A}"/>
                </a:ext>
              </a:extLst>
            </p:cNvPr>
            <p:cNvSpPr/>
            <p:nvPr/>
          </p:nvSpPr>
          <p:spPr>
            <a:xfrm>
              <a:off x="2647406" y="862149"/>
              <a:ext cx="3108960" cy="4232365"/>
            </a:xfrm>
            <a:custGeom>
              <a:avLst/>
              <a:gdLst>
                <a:gd name="connsiteX0" fmla="*/ 0 w 3108960"/>
                <a:gd name="connsiteY0" fmla="*/ 4110445 h 4232365"/>
                <a:gd name="connsiteX1" fmla="*/ 34834 w 3108960"/>
                <a:gd name="connsiteY1" fmla="*/ 0 h 4232365"/>
                <a:gd name="connsiteX2" fmla="*/ 2656114 w 3108960"/>
                <a:gd name="connsiteY2" fmla="*/ 0 h 4232365"/>
                <a:gd name="connsiteX3" fmla="*/ 2638697 w 3108960"/>
                <a:gd name="connsiteY3" fmla="*/ 2969622 h 4232365"/>
                <a:gd name="connsiteX4" fmla="*/ 3108960 w 3108960"/>
                <a:gd name="connsiteY4" fmla="*/ 2969622 h 4232365"/>
                <a:gd name="connsiteX5" fmla="*/ 3108960 w 3108960"/>
                <a:gd name="connsiteY5" fmla="*/ 3735977 h 4232365"/>
                <a:gd name="connsiteX6" fmla="*/ 1184365 w 3108960"/>
                <a:gd name="connsiteY6" fmla="*/ 3735977 h 4232365"/>
                <a:gd name="connsiteX7" fmla="*/ 1184365 w 3108960"/>
                <a:gd name="connsiteY7" fmla="*/ 4223657 h 4232365"/>
                <a:gd name="connsiteX8" fmla="*/ 0 w 3108960"/>
                <a:gd name="connsiteY8" fmla="*/ 4232365 h 4232365"/>
                <a:gd name="connsiteX9" fmla="*/ 0 w 3108960"/>
                <a:gd name="connsiteY9" fmla="*/ 4110445 h 423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8960" h="4232365">
                  <a:moveTo>
                    <a:pt x="0" y="4110445"/>
                  </a:moveTo>
                  <a:lnTo>
                    <a:pt x="34834" y="0"/>
                  </a:lnTo>
                  <a:lnTo>
                    <a:pt x="2656114" y="0"/>
                  </a:lnTo>
                  <a:lnTo>
                    <a:pt x="2638697" y="2969622"/>
                  </a:lnTo>
                  <a:lnTo>
                    <a:pt x="3108960" y="2969622"/>
                  </a:lnTo>
                  <a:lnTo>
                    <a:pt x="3108960" y="3735977"/>
                  </a:lnTo>
                  <a:lnTo>
                    <a:pt x="1184365" y="3735977"/>
                  </a:lnTo>
                  <a:lnTo>
                    <a:pt x="1184365" y="4223657"/>
                  </a:lnTo>
                  <a:lnTo>
                    <a:pt x="0" y="4232365"/>
                  </a:lnTo>
                  <a:lnTo>
                    <a:pt x="0" y="4110445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928A26-FD15-F2DF-7AC4-D43F0160E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657" y="179278"/>
              <a:ext cx="3108961" cy="3562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BE" altLang="nl-BE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3D0B2C-81CD-FB1D-F1C2-14B4BCA75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369" y="4623176"/>
              <a:ext cx="3886338" cy="2131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BE" altLang="nl-BE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67CDF9-A884-4F16-4E92-AF102A16F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6366" y="3090301"/>
              <a:ext cx="1684958" cy="1793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BE" altLang="nl-BE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CAAAC-E995-2004-BDD1-61FCCC10D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865" y="2003003"/>
              <a:ext cx="1684958" cy="1793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BE" altLang="nl-BE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6FDFF17-0FF5-8F6B-18B5-5DD51F7D531D}"/>
              </a:ext>
            </a:extLst>
          </p:cNvPr>
          <p:cNvSpPr txBox="1"/>
          <p:nvPr/>
        </p:nvSpPr>
        <p:spPr>
          <a:xfrm>
            <a:off x="700713" y="5229595"/>
            <a:ext cx="5573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Infected cell meets that particular CD8 </a:t>
            </a:r>
            <a:r>
              <a:rPr lang="en-US" dirty="0" err="1"/>
              <a:t>cytoxic</a:t>
            </a:r>
            <a:r>
              <a:rPr lang="en-US" dirty="0"/>
              <a:t> T-cell </a:t>
            </a:r>
          </a:p>
          <a:p>
            <a:r>
              <a:rPr lang="en-US" dirty="0"/>
              <a:t>that has that T-cell receptor (TCR) for the specific antigen </a:t>
            </a:r>
          </a:p>
          <a:p>
            <a:r>
              <a:rPr lang="en-US" dirty="0"/>
              <a:t>(= part of virus) present on the infected cell</a:t>
            </a:r>
          </a:p>
          <a:p>
            <a:r>
              <a:rPr lang="en-US" dirty="0">
                <a:solidFill>
                  <a:srgbClr val="FF0000"/>
                </a:solidFill>
              </a:rPr>
              <a:t>MHC I always links with CD8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985C1-5282-2580-060B-7AB5C8D96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367" y="5602014"/>
            <a:ext cx="2953406" cy="8618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BE" altLang="nl-B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B1F4C9-7FD3-9C38-C1FB-6786F8E40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3546" y="4740165"/>
            <a:ext cx="2653861" cy="8618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BE" altLang="nl-B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B3AECD-FDBC-AE1D-9BCE-B373AE8AB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973" y="4378944"/>
            <a:ext cx="2060027" cy="8618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BE" altLang="nl-B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3045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4AA3FA0-5C42-5DDD-DF84-ABC7EFC6D37D}"/>
              </a:ext>
            </a:extLst>
          </p:cNvPr>
          <p:cNvGrpSpPr/>
          <p:nvPr/>
        </p:nvGrpSpPr>
        <p:grpSpPr>
          <a:xfrm>
            <a:off x="2647406" y="179278"/>
            <a:ext cx="5793212" cy="6574908"/>
            <a:chOff x="2647406" y="179278"/>
            <a:chExt cx="5793212" cy="6574908"/>
          </a:xfrm>
        </p:grpSpPr>
        <p:pic>
          <p:nvPicPr>
            <p:cNvPr id="2" name="Picture 3" descr="figure_4.5.jpg">
              <a:extLst>
                <a:ext uri="{FF2B5EF4-FFF2-40B4-BE49-F238E27FC236}">
                  <a16:creationId xmlns:a16="http://schemas.microsoft.com/office/drawing/2014/main" id="{F8D894E8-071E-65E5-F87E-9AE148206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607" y="274010"/>
              <a:ext cx="4864100" cy="648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figure_4.5.jpg">
              <a:extLst>
                <a:ext uri="{FF2B5EF4-FFF2-40B4-BE49-F238E27FC236}">
                  <a16:creationId xmlns:a16="http://schemas.microsoft.com/office/drawing/2014/main" id="{1F494312-FD3C-9382-DAC8-EEC57EFC6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5964703" y="384517"/>
              <a:ext cx="307879" cy="227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48E7B5-F2A2-10C3-51E7-D0B34D622713}"/>
                </a:ext>
              </a:extLst>
            </p:cNvPr>
            <p:cNvSpPr txBox="1"/>
            <p:nvPr/>
          </p:nvSpPr>
          <p:spPr>
            <a:xfrm>
              <a:off x="3950941" y="425369"/>
              <a:ext cx="5966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VIRUS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D8FCD1A-D63E-3F3D-A30F-06DC0E16542A}"/>
                </a:ext>
              </a:extLst>
            </p:cNvPr>
            <p:cNvSpPr/>
            <p:nvPr/>
          </p:nvSpPr>
          <p:spPr>
            <a:xfrm>
              <a:off x="2647406" y="862149"/>
              <a:ext cx="3108960" cy="4232365"/>
            </a:xfrm>
            <a:custGeom>
              <a:avLst/>
              <a:gdLst>
                <a:gd name="connsiteX0" fmla="*/ 0 w 3108960"/>
                <a:gd name="connsiteY0" fmla="*/ 4110445 h 4232365"/>
                <a:gd name="connsiteX1" fmla="*/ 34834 w 3108960"/>
                <a:gd name="connsiteY1" fmla="*/ 0 h 4232365"/>
                <a:gd name="connsiteX2" fmla="*/ 2656114 w 3108960"/>
                <a:gd name="connsiteY2" fmla="*/ 0 h 4232365"/>
                <a:gd name="connsiteX3" fmla="*/ 2638697 w 3108960"/>
                <a:gd name="connsiteY3" fmla="*/ 2969622 h 4232365"/>
                <a:gd name="connsiteX4" fmla="*/ 3108960 w 3108960"/>
                <a:gd name="connsiteY4" fmla="*/ 2969622 h 4232365"/>
                <a:gd name="connsiteX5" fmla="*/ 3108960 w 3108960"/>
                <a:gd name="connsiteY5" fmla="*/ 3735977 h 4232365"/>
                <a:gd name="connsiteX6" fmla="*/ 1184365 w 3108960"/>
                <a:gd name="connsiteY6" fmla="*/ 3735977 h 4232365"/>
                <a:gd name="connsiteX7" fmla="*/ 1184365 w 3108960"/>
                <a:gd name="connsiteY7" fmla="*/ 4223657 h 4232365"/>
                <a:gd name="connsiteX8" fmla="*/ 0 w 3108960"/>
                <a:gd name="connsiteY8" fmla="*/ 4232365 h 4232365"/>
                <a:gd name="connsiteX9" fmla="*/ 0 w 3108960"/>
                <a:gd name="connsiteY9" fmla="*/ 4110445 h 423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8960" h="4232365">
                  <a:moveTo>
                    <a:pt x="0" y="4110445"/>
                  </a:moveTo>
                  <a:lnTo>
                    <a:pt x="34834" y="0"/>
                  </a:lnTo>
                  <a:lnTo>
                    <a:pt x="2656114" y="0"/>
                  </a:lnTo>
                  <a:lnTo>
                    <a:pt x="2638697" y="2969622"/>
                  </a:lnTo>
                  <a:lnTo>
                    <a:pt x="3108960" y="2969622"/>
                  </a:lnTo>
                  <a:lnTo>
                    <a:pt x="3108960" y="3735977"/>
                  </a:lnTo>
                  <a:lnTo>
                    <a:pt x="1184365" y="3735977"/>
                  </a:lnTo>
                  <a:lnTo>
                    <a:pt x="1184365" y="4223657"/>
                  </a:lnTo>
                  <a:lnTo>
                    <a:pt x="0" y="4232365"/>
                  </a:lnTo>
                  <a:lnTo>
                    <a:pt x="0" y="4110445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928A26-FD15-F2DF-7AC4-D43F0160E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657" y="179278"/>
              <a:ext cx="3108961" cy="3562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BE" altLang="nl-BE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3D0B2C-81CD-FB1D-F1C2-14B4BCA75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369" y="4623176"/>
              <a:ext cx="3886338" cy="2131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BE" altLang="nl-BE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67CDF9-A884-4F16-4E92-AF102A16F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6366" y="3090301"/>
              <a:ext cx="1684958" cy="1793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BE" altLang="nl-BE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CAAAC-E995-2004-BDD1-61FCCC10D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865" y="2003003"/>
              <a:ext cx="1684958" cy="1793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BE" altLang="nl-BE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985C1-5282-2580-060B-7AB5C8D96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906" y="5422737"/>
            <a:ext cx="2953406" cy="8618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BE" altLang="nl-B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3" descr="figure_4.5.jpg">
            <a:extLst>
              <a:ext uri="{FF2B5EF4-FFF2-40B4-BE49-F238E27FC236}">
                <a16:creationId xmlns:a16="http://schemas.microsoft.com/office/drawing/2014/main" id="{0044382C-1F33-73BE-FFE6-F657F9E521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8567" y="591690"/>
            <a:ext cx="5482261" cy="431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7F5585-B8E3-4540-7D8E-343169BBF1D1}"/>
              </a:ext>
            </a:extLst>
          </p:cNvPr>
          <p:cNvSpPr/>
          <p:nvPr/>
        </p:nvSpPr>
        <p:spPr>
          <a:xfrm>
            <a:off x="8741469" y="4412781"/>
            <a:ext cx="2872462" cy="68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06EB3-93F7-E827-CE5E-026703631844}"/>
              </a:ext>
            </a:extLst>
          </p:cNvPr>
          <p:cNvSpPr/>
          <p:nvPr/>
        </p:nvSpPr>
        <p:spPr>
          <a:xfrm>
            <a:off x="10354809" y="413020"/>
            <a:ext cx="1753111" cy="3249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AAE81C-5A6F-F3F6-8187-FB1F43048E18}"/>
              </a:ext>
            </a:extLst>
          </p:cNvPr>
          <p:cNvSpPr/>
          <p:nvPr/>
        </p:nvSpPr>
        <p:spPr>
          <a:xfrm>
            <a:off x="6821214" y="3659578"/>
            <a:ext cx="2471179" cy="1434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4BDFC2-D061-FC07-82B3-00D4E3BA1B4C}"/>
              </a:ext>
            </a:extLst>
          </p:cNvPr>
          <p:cNvSpPr/>
          <p:nvPr/>
        </p:nvSpPr>
        <p:spPr>
          <a:xfrm>
            <a:off x="8813637" y="4268093"/>
            <a:ext cx="1364063" cy="68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38ACAC8-3B15-5F7D-9DB7-22551489C7E2}"/>
              </a:ext>
            </a:extLst>
          </p:cNvPr>
          <p:cNvSpPr/>
          <p:nvPr/>
        </p:nvSpPr>
        <p:spPr>
          <a:xfrm>
            <a:off x="7566427" y="212368"/>
            <a:ext cx="2872462" cy="496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C10151-6912-07EC-B88D-98C7E3559EAE}"/>
              </a:ext>
            </a:extLst>
          </p:cNvPr>
          <p:cNvSpPr/>
          <p:nvPr/>
        </p:nvSpPr>
        <p:spPr>
          <a:xfrm>
            <a:off x="10331666" y="679285"/>
            <a:ext cx="646101" cy="2526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FE4CC8-D386-EFBD-1980-A48658700892}"/>
              </a:ext>
            </a:extLst>
          </p:cNvPr>
          <p:cNvSpPr txBox="1"/>
          <p:nvPr/>
        </p:nvSpPr>
        <p:spPr>
          <a:xfrm>
            <a:off x="7614702" y="5418695"/>
            <a:ext cx="387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Destruction of infected cell </a:t>
            </a:r>
            <a:r>
              <a:rPr lang="en-US" sz="2400" dirty="0">
                <a:sym typeface="Wingdings" pitchFamily="2" charset="2"/>
              </a:rPr>
              <a:t></a:t>
            </a:r>
            <a:endParaRPr lang="en-US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408FDF-ED11-17F0-C8FA-245B41AAE56D}"/>
              </a:ext>
            </a:extLst>
          </p:cNvPr>
          <p:cNvSpPr/>
          <p:nvPr/>
        </p:nvSpPr>
        <p:spPr>
          <a:xfrm>
            <a:off x="7272942" y="3233834"/>
            <a:ext cx="1684959" cy="1434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383E9A-EB18-D8A9-2432-D76DDD48BE2D}"/>
              </a:ext>
            </a:extLst>
          </p:cNvPr>
          <p:cNvSpPr/>
          <p:nvPr/>
        </p:nvSpPr>
        <p:spPr>
          <a:xfrm rot="2449060">
            <a:off x="8832697" y="4049869"/>
            <a:ext cx="1364063" cy="68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A9A06F-BDD8-B7E2-CE23-8BE5D92E13C7}"/>
              </a:ext>
            </a:extLst>
          </p:cNvPr>
          <p:cNvCxnSpPr>
            <a:cxnSpLocks/>
          </p:cNvCxnSpPr>
          <p:nvPr/>
        </p:nvCxnSpPr>
        <p:spPr>
          <a:xfrm flipH="1">
            <a:off x="8597462" y="668775"/>
            <a:ext cx="1950706" cy="492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6383AD-AF28-D094-2304-886BEF3F0D92}"/>
              </a:ext>
            </a:extLst>
          </p:cNvPr>
          <p:cNvCxnSpPr>
            <a:cxnSpLocks/>
          </p:cNvCxnSpPr>
          <p:nvPr/>
        </p:nvCxnSpPr>
        <p:spPr>
          <a:xfrm flipH="1">
            <a:off x="10741572" y="814481"/>
            <a:ext cx="483506" cy="283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81B4699-1445-AD1D-0199-79BB81E31BA4}"/>
              </a:ext>
            </a:extLst>
          </p:cNvPr>
          <p:cNvSpPr/>
          <p:nvPr/>
        </p:nvSpPr>
        <p:spPr>
          <a:xfrm>
            <a:off x="9963853" y="-30109"/>
            <a:ext cx="2535022" cy="81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Cytotoxic T cell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= CD8 T </a:t>
            </a:r>
            <a:r>
              <a:rPr lang="en-US" sz="2000" dirty="0" err="1">
                <a:solidFill>
                  <a:schemeClr val="tx1"/>
                </a:solidFill>
              </a:rPr>
              <a:t>lymfocyte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175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4.5.jpg">
            <a:extLst>
              <a:ext uri="{FF2B5EF4-FFF2-40B4-BE49-F238E27FC236}">
                <a16:creationId xmlns:a16="http://schemas.microsoft.com/office/drawing/2014/main" id="{958DEAB2-310B-4563-64A3-1740811A0D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145" y="188914"/>
            <a:ext cx="48641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C6A2C3AC-C155-5023-F32E-A97E7484E3B7}"/>
              </a:ext>
            </a:extLst>
          </p:cNvPr>
          <p:cNvSpPr/>
          <p:nvPr/>
        </p:nvSpPr>
        <p:spPr>
          <a:xfrm rot="10800000">
            <a:off x="8225120" y="4509248"/>
            <a:ext cx="914400" cy="7395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24F84D-441F-E8D4-4F49-C99879A5DB71}"/>
              </a:ext>
            </a:extLst>
          </p:cNvPr>
          <p:cNvGrpSpPr/>
          <p:nvPr/>
        </p:nvGrpSpPr>
        <p:grpSpPr>
          <a:xfrm>
            <a:off x="47998" y="3424905"/>
            <a:ext cx="3932331" cy="2223383"/>
            <a:chOff x="47998" y="3424905"/>
            <a:chExt cx="3932331" cy="2223383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386FC552-BC54-EFA7-A36C-E14DD18CD65D}"/>
                </a:ext>
              </a:extLst>
            </p:cNvPr>
            <p:cNvSpPr/>
            <p:nvPr/>
          </p:nvSpPr>
          <p:spPr>
            <a:xfrm>
              <a:off x="3065929" y="3845859"/>
              <a:ext cx="914400" cy="73958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FD32BE3-D4CA-7ECF-32FF-185F73253B0B}"/>
                </a:ext>
              </a:extLst>
            </p:cNvPr>
            <p:cNvSpPr/>
            <p:nvPr/>
          </p:nvSpPr>
          <p:spPr>
            <a:xfrm>
              <a:off x="525517" y="3951890"/>
              <a:ext cx="1177159" cy="1514046"/>
            </a:xfrm>
            <a:custGeom>
              <a:avLst/>
              <a:gdLst>
                <a:gd name="connsiteX0" fmla="*/ 220717 w 1177159"/>
                <a:gd name="connsiteY0" fmla="*/ 430924 h 1514046"/>
                <a:gd name="connsiteX1" fmla="*/ 220717 w 1177159"/>
                <a:gd name="connsiteY1" fmla="*/ 430924 h 1514046"/>
                <a:gd name="connsiteX2" fmla="*/ 210207 w 1177159"/>
                <a:gd name="connsiteY2" fmla="*/ 546538 h 1514046"/>
                <a:gd name="connsiteX3" fmla="*/ 220717 w 1177159"/>
                <a:gd name="connsiteY3" fmla="*/ 1008993 h 1514046"/>
                <a:gd name="connsiteX4" fmla="*/ 262759 w 1177159"/>
                <a:gd name="connsiteY4" fmla="*/ 1103586 h 1514046"/>
                <a:gd name="connsiteX5" fmla="*/ 294290 w 1177159"/>
                <a:gd name="connsiteY5" fmla="*/ 1135117 h 1514046"/>
                <a:gd name="connsiteX6" fmla="*/ 367862 w 1177159"/>
                <a:gd name="connsiteY6" fmla="*/ 1240220 h 1514046"/>
                <a:gd name="connsiteX7" fmla="*/ 399393 w 1177159"/>
                <a:gd name="connsiteY7" fmla="*/ 1303282 h 1514046"/>
                <a:gd name="connsiteX8" fmla="*/ 409904 w 1177159"/>
                <a:gd name="connsiteY8" fmla="*/ 1502979 h 1514046"/>
                <a:gd name="connsiteX9" fmla="*/ 441435 w 1177159"/>
                <a:gd name="connsiteY9" fmla="*/ 1513489 h 1514046"/>
                <a:gd name="connsiteX10" fmla="*/ 483476 w 1177159"/>
                <a:gd name="connsiteY10" fmla="*/ 1492469 h 1514046"/>
                <a:gd name="connsiteX11" fmla="*/ 546538 w 1177159"/>
                <a:gd name="connsiteY11" fmla="*/ 1450427 h 1514046"/>
                <a:gd name="connsiteX12" fmla="*/ 641131 w 1177159"/>
                <a:gd name="connsiteY12" fmla="*/ 1376855 h 1514046"/>
                <a:gd name="connsiteX13" fmla="*/ 672662 w 1177159"/>
                <a:gd name="connsiteY13" fmla="*/ 1366344 h 1514046"/>
                <a:gd name="connsiteX14" fmla="*/ 735724 w 1177159"/>
                <a:gd name="connsiteY14" fmla="*/ 1324303 h 1514046"/>
                <a:gd name="connsiteX15" fmla="*/ 777766 w 1177159"/>
                <a:gd name="connsiteY15" fmla="*/ 1261241 h 1514046"/>
                <a:gd name="connsiteX16" fmla="*/ 840828 w 1177159"/>
                <a:gd name="connsiteY16" fmla="*/ 1198179 h 1514046"/>
                <a:gd name="connsiteX17" fmla="*/ 893380 w 1177159"/>
                <a:gd name="connsiteY17" fmla="*/ 1145627 h 1514046"/>
                <a:gd name="connsiteX18" fmla="*/ 977462 w 1177159"/>
                <a:gd name="connsiteY18" fmla="*/ 998482 h 1514046"/>
                <a:gd name="connsiteX19" fmla="*/ 1019504 w 1177159"/>
                <a:gd name="connsiteY19" fmla="*/ 914400 h 1514046"/>
                <a:gd name="connsiteX20" fmla="*/ 1051035 w 1177159"/>
                <a:gd name="connsiteY20" fmla="*/ 840827 h 1514046"/>
                <a:gd name="connsiteX21" fmla="*/ 1072055 w 1177159"/>
                <a:gd name="connsiteY21" fmla="*/ 777765 h 1514046"/>
                <a:gd name="connsiteX22" fmla="*/ 1114097 w 1177159"/>
                <a:gd name="connsiteY22" fmla="*/ 693682 h 1514046"/>
                <a:gd name="connsiteX23" fmla="*/ 1135117 w 1177159"/>
                <a:gd name="connsiteY23" fmla="*/ 641131 h 1514046"/>
                <a:gd name="connsiteX24" fmla="*/ 1156138 w 1177159"/>
                <a:gd name="connsiteY24" fmla="*/ 609600 h 1514046"/>
                <a:gd name="connsiteX25" fmla="*/ 1177159 w 1177159"/>
                <a:gd name="connsiteY25" fmla="*/ 546538 h 1514046"/>
                <a:gd name="connsiteX26" fmla="*/ 1156138 w 1177159"/>
                <a:gd name="connsiteY26" fmla="*/ 483476 h 1514046"/>
                <a:gd name="connsiteX27" fmla="*/ 1124607 w 1177159"/>
                <a:gd name="connsiteY27" fmla="*/ 451944 h 1514046"/>
                <a:gd name="connsiteX28" fmla="*/ 1103586 w 1177159"/>
                <a:gd name="connsiteY28" fmla="*/ 420413 h 1514046"/>
                <a:gd name="connsiteX29" fmla="*/ 1072055 w 1177159"/>
                <a:gd name="connsiteY29" fmla="*/ 399393 h 1514046"/>
                <a:gd name="connsiteX30" fmla="*/ 1019504 w 1177159"/>
                <a:gd name="connsiteY30" fmla="*/ 357351 h 1514046"/>
                <a:gd name="connsiteX31" fmla="*/ 966952 w 1177159"/>
                <a:gd name="connsiteY31" fmla="*/ 304800 h 1514046"/>
                <a:gd name="connsiteX32" fmla="*/ 819807 w 1177159"/>
                <a:gd name="connsiteY32" fmla="*/ 210207 h 1514046"/>
                <a:gd name="connsiteX33" fmla="*/ 662152 w 1177159"/>
                <a:gd name="connsiteY33" fmla="*/ 115613 h 1514046"/>
                <a:gd name="connsiteX34" fmla="*/ 599090 w 1177159"/>
                <a:gd name="connsiteY34" fmla="*/ 84082 h 1514046"/>
                <a:gd name="connsiteX35" fmla="*/ 536028 w 1177159"/>
                <a:gd name="connsiteY35" fmla="*/ 63062 h 1514046"/>
                <a:gd name="connsiteX36" fmla="*/ 472966 w 1177159"/>
                <a:gd name="connsiteY36" fmla="*/ 31531 h 1514046"/>
                <a:gd name="connsiteX37" fmla="*/ 367862 w 1177159"/>
                <a:gd name="connsiteY37" fmla="*/ 10510 h 1514046"/>
                <a:gd name="connsiteX38" fmla="*/ 325821 w 1177159"/>
                <a:gd name="connsiteY38" fmla="*/ 0 h 1514046"/>
                <a:gd name="connsiteX39" fmla="*/ 136635 w 1177159"/>
                <a:gd name="connsiteY39" fmla="*/ 10510 h 1514046"/>
                <a:gd name="connsiteX40" fmla="*/ 73573 w 1177159"/>
                <a:gd name="connsiteY40" fmla="*/ 31531 h 1514046"/>
                <a:gd name="connsiteX41" fmla="*/ 42042 w 1177159"/>
                <a:gd name="connsiteY41" fmla="*/ 42041 h 1514046"/>
                <a:gd name="connsiteX42" fmla="*/ 10511 w 1177159"/>
                <a:gd name="connsiteY42" fmla="*/ 73572 h 1514046"/>
                <a:gd name="connsiteX43" fmla="*/ 0 w 1177159"/>
                <a:gd name="connsiteY43" fmla="*/ 105103 h 1514046"/>
                <a:gd name="connsiteX44" fmla="*/ 21021 w 1177159"/>
                <a:gd name="connsiteY44" fmla="*/ 241738 h 1514046"/>
                <a:gd name="connsiteX45" fmla="*/ 42042 w 1177159"/>
                <a:gd name="connsiteY45" fmla="*/ 273269 h 1514046"/>
                <a:gd name="connsiteX46" fmla="*/ 105104 w 1177159"/>
                <a:gd name="connsiteY46" fmla="*/ 336331 h 1514046"/>
                <a:gd name="connsiteX47" fmla="*/ 126124 w 1177159"/>
                <a:gd name="connsiteY47" fmla="*/ 367862 h 1514046"/>
                <a:gd name="connsiteX48" fmla="*/ 220717 w 1177159"/>
                <a:gd name="connsiteY48" fmla="*/ 441434 h 1514046"/>
                <a:gd name="connsiteX49" fmla="*/ 220717 w 1177159"/>
                <a:gd name="connsiteY49" fmla="*/ 430924 h 15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77159" h="1514046">
                  <a:moveTo>
                    <a:pt x="220717" y="430924"/>
                  </a:moveTo>
                  <a:lnTo>
                    <a:pt x="220717" y="430924"/>
                  </a:lnTo>
                  <a:cubicBezTo>
                    <a:pt x="217214" y="469462"/>
                    <a:pt x="210207" y="507841"/>
                    <a:pt x="210207" y="546538"/>
                  </a:cubicBezTo>
                  <a:cubicBezTo>
                    <a:pt x="210207" y="700729"/>
                    <a:pt x="211482" y="855078"/>
                    <a:pt x="220717" y="1008993"/>
                  </a:cubicBezTo>
                  <a:cubicBezTo>
                    <a:pt x="222495" y="1038625"/>
                    <a:pt x="242695" y="1079509"/>
                    <a:pt x="262759" y="1103586"/>
                  </a:cubicBezTo>
                  <a:cubicBezTo>
                    <a:pt x="272275" y="1115005"/>
                    <a:pt x="284617" y="1123832"/>
                    <a:pt x="294290" y="1135117"/>
                  </a:cubicBezTo>
                  <a:cubicBezTo>
                    <a:pt x="307373" y="1150380"/>
                    <a:pt x="364572" y="1230351"/>
                    <a:pt x="367862" y="1240220"/>
                  </a:cubicBezTo>
                  <a:cubicBezTo>
                    <a:pt x="382368" y="1283734"/>
                    <a:pt x="372228" y="1262533"/>
                    <a:pt x="399393" y="1303282"/>
                  </a:cubicBezTo>
                  <a:cubicBezTo>
                    <a:pt x="402897" y="1369848"/>
                    <a:pt x="396831" y="1437616"/>
                    <a:pt x="409904" y="1502979"/>
                  </a:cubicBezTo>
                  <a:cubicBezTo>
                    <a:pt x="412077" y="1513843"/>
                    <a:pt x="430468" y="1515056"/>
                    <a:pt x="441435" y="1513489"/>
                  </a:cubicBezTo>
                  <a:cubicBezTo>
                    <a:pt x="456945" y="1511273"/>
                    <a:pt x="470041" y="1500530"/>
                    <a:pt x="483476" y="1492469"/>
                  </a:cubicBezTo>
                  <a:cubicBezTo>
                    <a:pt x="505140" y="1479471"/>
                    <a:pt x="528674" y="1468291"/>
                    <a:pt x="546538" y="1450427"/>
                  </a:cubicBezTo>
                  <a:cubicBezTo>
                    <a:pt x="573745" y="1423220"/>
                    <a:pt x="603414" y="1389428"/>
                    <a:pt x="641131" y="1376855"/>
                  </a:cubicBezTo>
                  <a:cubicBezTo>
                    <a:pt x="651641" y="1373351"/>
                    <a:pt x="662977" y="1371724"/>
                    <a:pt x="672662" y="1366344"/>
                  </a:cubicBezTo>
                  <a:cubicBezTo>
                    <a:pt x="694746" y="1354075"/>
                    <a:pt x="735724" y="1324303"/>
                    <a:pt x="735724" y="1324303"/>
                  </a:cubicBezTo>
                  <a:cubicBezTo>
                    <a:pt x="749738" y="1303282"/>
                    <a:pt x="759902" y="1279105"/>
                    <a:pt x="777766" y="1261241"/>
                  </a:cubicBezTo>
                  <a:cubicBezTo>
                    <a:pt x="798787" y="1240220"/>
                    <a:pt x="824338" y="1222914"/>
                    <a:pt x="840828" y="1198179"/>
                  </a:cubicBezTo>
                  <a:cubicBezTo>
                    <a:pt x="868856" y="1156138"/>
                    <a:pt x="851339" y="1173655"/>
                    <a:pt x="893380" y="1145627"/>
                  </a:cubicBezTo>
                  <a:cubicBezTo>
                    <a:pt x="931304" y="1088741"/>
                    <a:pt x="950790" y="1065161"/>
                    <a:pt x="977462" y="998482"/>
                  </a:cubicBezTo>
                  <a:cubicBezTo>
                    <a:pt x="1003174" y="934203"/>
                    <a:pt x="988018" y="961629"/>
                    <a:pt x="1019504" y="914400"/>
                  </a:cubicBezTo>
                  <a:cubicBezTo>
                    <a:pt x="1053335" y="812904"/>
                    <a:pt x="999085" y="970704"/>
                    <a:pt x="1051035" y="840827"/>
                  </a:cubicBezTo>
                  <a:cubicBezTo>
                    <a:pt x="1059264" y="820254"/>
                    <a:pt x="1060655" y="796765"/>
                    <a:pt x="1072055" y="777765"/>
                  </a:cubicBezTo>
                  <a:cubicBezTo>
                    <a:pt x="1119712" y="698336"/>
                    <a:pt x="1091471" y="754017"/>
                    <a:pt x="1114097" y="693682"/>
                  </a:cubicBezTo>
                  <a:cubicBezTo>
                    <a:pt x="1120721" y="676017"/>
                    <a:pt x="1126680" y="658006"/>
                    <a:pt x="1135117" y="641131"/>
                  </a:cubicBezTo>
                  <a:cubicBezTo>
                    <a:pt x="1140766" y="629833"/>
                    <a:pt x="1151008" y="621143"/>
                    <a:pt x="1156138" y="609600"/>
                  </a:cubicBezTo>
                  <a:cubicBezTo>
                    <a:pt x="1165137" y="589352"/>
                    <a:pt x="1177159" y="546538"/>
                    <a:pt x="1177159" y="546538"/>
                  </a:cubicBezTo>
                  <a:cubicBezTo>
                    <a:pt x="1170152" y="525517"/>
                    <a:pt x="1166899" y="502845"/>
                    <a:pt x="1156138" y="483476"/>
                  </a:cubicBezTo>
                  <a:cubicBezTo>
                    <a:pt x="1148919" y="470482"/>
                    <a:pt x="1134123" y="463363"/>
                    <a:pt x="1124607" y="451944"/>
                  </a:cubicBezTo>
                  <a:cubicBezTo>
                    <a:pt x="1116520" y="442240"/>
                    <a:pt x="1112518" y="429345"/>
                    <a:pt x="1103586" y="420413"/>
                  </a:cubicBezTo>
                  <a:cubicBezTo>
                    <a:pt x="1094654" y="411481"/>
                    <a:pt x="1082160" y="406972"/>
                    <a:pt x="1072055" y="399393"/>
                  </a:cubicBezTo>
                  <a:cubicBezTo>
                    <a:pt x="1054109" y="385933"/>
                    <a:pt x="1036178" y="372358"/>
                    <a:pt x="1019504" y="357351"/>
                  </a:cubicBezTo>
                  <a:cubicBezTo>
                    <a:pt x="1001090" y="340779"/>
                    <a:pt x="986896" y="319495"/>
                    <a:pt x="966952" y="304800"/>
                  </a:cubicBezTo>
                  <a:cubicBezTo>
                    <a:pt x="920010" y="270211"/>
                    <a:pt x="869000" y="241512"/>
                    <a:pt x="819807" y="210207"/>
                  </a:cubicBezTo>
                  <a:cubicBezTo>
                    <a:pt x="783468" y="187082"/>
                    <a:pt x="703150" y="136112"/>
                    <a:pt x="662152" y="115613"/>
                  </a:cubicBezTo>
                  <a:cubicBezTo>
                    <a:pt x="641131" y="105103"/>
                    <a:pt x="620784" y="93121"/>
                    <a:pt x="599090" y="84082"/>
                  </a:cubicBezTo>
                  <a:cubicBezTo>
                    <a:pt x="578637" y="75560"/>
                    <a:pt x="556481" y="71584"/>
                    <a:pt x="536028" y="63062"/>
                  </a:cubicBezTo>
                  <a:cubicBezTo>
                    <a:pt x="514334" y="54023"/>
                    <a:pt x="495398" y="38541"/>
                    <a:pt x="472966" y="31531"/>
                  </a:cubicBezTo>
                  <a:cubicBezTo>
                    <a:pt x="438864" y="20874"/>
                    <a:pt x="402524" y="19175"/>
                    <a:pt x="367862" y="10510"/>
                  </a:cubicBezTo>
                  <a:lnTo>
                    <a:pt x="325821" y="0"/>
                  </a:lnTo>
                  <a:cubicBezTo>
                    <a:pt x="262759" y="3503"/>
                    <a:pt x="199307" y="2676"/>
                    <a:pt x="136635" y="10510"/>
                  </a:cubicBezTo>
                  <a:cubicBezTo>
                    <a:pt x="114648" y="13258"/>
                    <a:pt x="94594" y="24524"/>
                    <a:pt x="73573" y="31531"/>
                  </a:cubicBezTo>
                  <a:lnTo>
                    <a:pt x="42042" y="42041"/>
                  </a:lnTo>
                  <a:cubicBezTo>
                    <a:pt x="31532" y="52551"/>
                    <a:pt x="18756" y="61205"/>
                    <a:pt x="10511" y="73572"/>
                  </a:cubicBezTo>
                  <a:cubicBezTo>
                    <a:pt x="4365" y="82790"/>
                    <a:pt x="0" y="94024"/>
                    <a:pt x="0" y="105103"/>
                  </a:cubicBezTo>
                  <a:cubicBezTo>
                    <a:pt x="0" y="129211"/>
                    <a:pt x="3031" y="205759"/>
                    <a:pt x="21021" y="241738"/>
                  </a:cubicBezTo>
                  <a:cubicBezTo>
                    <a:pt x="26670" y="253036"/>
                    <a:pt x="33650" y="263828"/>
                    <a:pt x="42042" y="273269"/>
                  </a:cubicBezTo>
                  <a:cubicBezTo>
                    <a:pt x="61792" y="295488"/>
                    <a:pt x="88614" y="311596"/>
                    <a:pt x="105104" y="336331"/>
                  </a:cubicBezTo>
                  <a:cubicBezTo>
                    <a:pt x="112111" y="346841"/>
                    <a:pt x="118037" y="358158"/>
                    <a:pt x="126124" y="367862"/>
                  </a:cubicBezTo>
                  <a:cubicBezTo>
                    <a:pt x="150839" y="397520"/>
                    <a:pt x="187236" y="424694"/>
                    <a:pt x="220717" y="441434"/>
                  </a:cubicBezTo>
                  <a:lnTo>
                    <a:pt x="220717" y="43092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3" descr="figure_4.5.jpg">
              <a:extLst>
                <a:ext uri="{FF2B5EF4-FFF2-40B4-BE49-F238E27FC236}">
                  <a16:creationId xmlns:a16="http://schemas.microsoft.com/office/drawing/2014/main" id="{B8C3F6B6-68E5-4213-CA77-F90B8DD4E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61" y="3768687"/>
              <a:ext cx="2800467" cy="1633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81BF46-62CD-E956-C7FE-CCC58E3D2AA6}"/>
                </a:ext>
              </a:extLst>
            </p:cNvPr>
            <p:cNvSpPr/>
            <p:nvPr/>
          </p:nvSpPr>
          <p:spPr>
            <a:xfrm>
              <a:off x="1193813" y="5138261"/>
              <a:ext cx="2098977" cy="510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74D8D8-1C32-9B19-C28A-1D0B74A175B1}"/>
                </a:ext>
              </a:extLst>
            </p:cNvPr>
            <p:cNvSpPr/>
            <p:nvPr/>
          </p:nvSpPr>
          <p:spPr>
            <a:xfrm>
              <a:off x="1130712" y="3522605"/>
              <a:ext cx="1782316" cy="441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E11F2D-CC91-2E4F-7152-AB9D5F4F36DB}"/>
                </a:ext>
              </a:extLst>
            </p:cNvPr>
            <p:cNvSpPr/>
            <p:nvPr/>
          </p:nvSpPr>
          <p:spPr>
            <a:xfrm>
              <a:off x="2068850" y="3666666"/>
              <a:ext cx="914401" cy="841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71A665-151C-7EF7-D73B-094442D93952}"/>
                </a:ext>
              </a:extLst>
            </p:cNvPr>
            <p:cNvSpPr/>
            <p:nvPr/>
          </p:nvSpPr>
          <p:spPr>
            <a:xfrm>
              <a:off x="47998" y="3424905"/>
              <a:ext cx="558617" cy="821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E990074D-A320-7DDC-F488-DC09871C360D}"/>
              </a:ext>
            </a:extLst>
          </p:cNvPr>
          <p:cNvSpPr/>
          <p:nvPr/>
        </p:nvSpPr>
        <p:spPr>
          <a:xfrm>
            <a:off x="2438400" y="4340039"/>
            <a:ext cx="600431" cy="337416"/>
          </a:xfrm>
          <a:custGeom>
            <a:avLst/>
            <a:gdLst>
              <a:gd name="connsiteX0" fmla="*/ 241738 w 600431"/>
              <a:gd name="connsiteY0" fmla="*/ 147878 h 337416"/>
              <a:gd name="connsiteX1" fmla="*/ 241738 w 600431"/>
              <a:gd name="connsiteY1" fmla="*/ 147878 h 337416"/>
              <a:gd name="connsiteX2" fmla="*/ 262759 w 600431"/>
              <a:gd name="connsiteY2" fmla="*/ 168899 h 337416"/>
              <a:gd name="connsiteX3" fmla="*/ 304800 w 600431"/>
              <a:gd name="connsiteY3" fmla="*/ 179409 h 337416"/>
              <a:gd name="connsiteX4" fmla="*/ 336331 w 600431"/>
              <a:gd name="connsiteY4" fmla="*/ 210940 h 337416"/>
              <a:gd name="connsiteX5" fmla="*/ 367862 w 600431"/>
              <a:gd name="connsiteY5" fmla="*/ 221451 h 337416"/>
              <a:gd name="connsiteX6" fmla="*/ 399393 w 600431"/>
              <a:gd name="connsiteY6" fmla="*/ 242471 h 337416"/>
              <a:gd name="connsiteX7" fmla="*/ 420414 w 600431"/>
              <a:gd name="connsiteY7" fmla="*/ 274002 h 337416"/>
              <a:gd name="connsiteX8" fmla="*/ 483476 w 600431"/>
              <a:gd name="connsiteY8" fmla="*/ 295023 h 337416"/>
              <a:gd name="connsiteX9" fmla="*/ 578069 w 600431"/>
              <a:gd name="connsiteY9" fmla="*/ 326554 h 337416"/>
              <a:gd name="connsiteX10" fmla="*/ 599090 w 600431"/>
              <a:gd name="connsiteY10" fmla="*/ 295023 h 337416"/>
              <a:gd name="connsiteX11" fmla="*/ 567559 w 600431"/>
              <a:gd name="connsiteY11" fmla="*/ 179409 h 337416"/>
              <a:gd name="connsiteX12" fmla="*/ 536028 w 600431"/>
              <a:gd name="connsiteY12" fmla="*/ 147878 h 337416"/>
              <a:gd name="connsiteX13" fmla="*/ 483476 w 600431"/>
              <a:gd name="connsiteY13" fmla="*/ 84816 h 337416"/>
              <a:gd name="connsiteX14" fmla="*/ 420414 w 600431"/>
              <a:gd name="connsiteY14" fmla="*/ 63795 h 337416"/>
              <a:gd name="connsiteX15" fmla="*/ 346841 w 600431"/>
              <a:gd name="connsiteY15" fmla="*/ 42775 h 337416"/>
              <a:gd name="connsiteX16" fmla="*/ 294290 w 600431"/>
              <a:gd name="connsiteY16" fmla="*/ 32264 h 337416"/>
              <a:gd name="connsiteX17" fmla="*/ 178676 w 600431"/>
              <a:gd name="connsiteY17" fmla="*/ 733 h 337416"/>
              <a:gd name="connsiteX18" fmla="*/ 10510 w 600431"/>
              <a:gd name="connsiteY18" fmla="*/ 32264 h 337416"/>
              <a:gd name="connsiteX19" fmla="*/ 0 w 600431"/>
              <a:gd name="connsiteY19" fmla="*/ 63795 h 337416"/>
              <a:gd name="connsiteX20" fmla="*/ 10510 w 600431"/>
              <a:gd name="connsiteY20" fmla="*/ 116347 h 337416"/>
              <a:gd name="connsiteX21" fmla="*/ 73572 w 600431"/>
              <a:gd name="connsiteY21" fmla="*/ 147878 h 337416"/>
              <a:gd name="connsiteX22" fmla="*/ 94593 w 600431"/>
              <a:gd name="connsiteY22" fmla="*/ 168899 h 337416"/>
              <a:gd name="connsiteX23" fmla="*/ 241738 w 600431"/>
              <a:gd name="connsiteY23" fmla="*/ 147878 h 33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0431" h="337416">
                <a:moveTo>
                  <a:pt x="241738" y="147878"/>
                </a:moveTo>
                <a:lnTo>
                  <a:pt x="241738" y="147878"/>
                </a:lnTo>
                <a:cubicBezTo>
                  <a:pt x="-131938" y="165673"/>
                  <a:pt x="26710" y="151414"/>
                  <a:pt x="262759" y="168899"/>
                </a:cubicBezTo>
                <a:cubicBezTo>
                  <a:pt x="277164" y="169966"/>
                  <a:pt x="290786" y="175906"/>
                  <a:pt x="304800" y="179409"/>
                </a:cubicBezTo>
                <a:cubicBezTo>
                  <a:pt x="315310" y="189919"/>
                  <a:pt x="323964" y="202695"/>
                  <a:pt x="336331" y="210940"/>
                </a:cubicBezTo>
                <a:cubicBezTo>
                  <a:pt x="345549" y="217086"/>
                  <a:pt x="357953" y="216496"/>
                  <a:pt x="367862" y="221451"/>
                </a:cubicBezTo>
                <a:cubicBezTo>
                  <a:pt x="379160" y="227100"/>
                  <a:pt x="388883" y="235464"/>
                  <a:pt x="399393" y="242471"/>
                </a:cubicBezTo>
                <a:cubicBezTo>
                  <a:pt x="406400" y="252981"/>
                  <a:pt x="409702" y="267307"/>
                  <a:pt x="420414" y="274002"/>
                </a:cubicBezTo>
                <a:cubicBezTo>
                  <a:pt x="439204" y="285746"/>
                  <a:pt x="483476" y="295023"/>
                  <a:pt x="483476" y="295023"/>
                </a:cubicBezTo>
                <a:cubicBezTo>
                  <a:pt x="555756" y="343209"/>
                  <a:pt x="522571" y="345053"/>
                  <a:pt x="578069" y="326554"/>
                </a:cubicBezTo>
                <a:cubicBezTo>
                  <a:pt x="585076" y="316044"/>
                  <a:pt x="597946" y="307603"/>
                  <a:pt x="599090" y="295023"/>
                </a:cubicBezTo>
                <a:cubicBezTo>
                  <a:pt x="603804" y="243170"/>
                  <a:pt x="596737" y="214423"/>
                  <a:pt x="567559" y="179409"/>
                </a:cubicBezTo>
                <a:cubicBezTo>
                  <a:pt x="558043" y="167990"/>
                  <a:pt x="545544" y="159297"/>
                  <a:pt x="536028" y="147878"/>
                </a:cubicBezTo>
                <a:cubicBezTo>
                  <a:pt x="516854" y="124869"/>
                  <a:pt x="512064" y="100698"/>
                  <a:pt x="483476" y="84816"/>
                </a:cubicBezTo>
                <a:cubicBezTo>
                  <a:pt x="464107" y="74055"/>
                  <a:pt x="441435" y="70802"/>
                  <a:pt x="420414" y="63795"/>
                </a:cubicBezTo>
                <a:cubicBezTo>
                  <a:pt x="385300" y="52090"/>
                  <a:pt x="386435" y="51574"/>
                  <a:pt x="346841" y="42775"/>
                </a:cubicBezTo>
                <a:cubicBezTo>
                  <a:pt x="329402" y="38900"/>
                  <a:pt x="311696" y="36281"/>
                  <a:pt x="294290" y="32264"/>
                </a:cubicBezTo>
                <a:cubicBezTo>
                  <a:pt x="217227" y="14480"/>
                  <a:pt x="230801" y="18109"/>
                  <a:pt x="178676" y="733"/>
                </a:cubicBezTo>
                <a:cubicBezTo>
                  <a:pt x="154499" y="2593"/>
                  <a:pt x="45468" y="-11434"/>
                  <a:pt x="10510" y="32264"/>
                </a:cubicBezTo>
                <a:cubicBezTo>
                  <a:pt x="3589" y="40915"/>
                  <a:pt x="3503" y="53285"/>
                  <a:pt x="0" y="63795"/>
                </a:cubicBezTo>
                <a:cubicBezTo>
                  <a:pt x="3503" y="81312"/>
                  <a:pt x="1647" y="100836"/>
                  <a:pt x="10510" y="116347"/>
                </a:cubicBezTo>
                <a:cubicBezTo>
                  <a:pt x="24378" y="140616"/>
                  <a:pt x="53634" y="135915"/>
                  <a:pt x="73572" y="147878"/>
                </a:cubicBezTo>
                <a:cubicBezTo>
                  <a:pt x="82069" y="152976"/>
                  <a:pt x="87586" y="161892"/>
                  <a:pt x="94593" y="168899"/>
                </a:cubicBezTo>
                <a:lnTo>
                  <a:pt x="241738" y="1478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3" descr="figure_4.5.jpg">
            <a:extLst>
              <a:ext uri="{FF2B5EF4-FFF2-40B4-BE49-F238E27FC236}">
                <a16:creationId xmlns:a16="http://schemas.microsoft.com/office/drawing/2014/main" id="{B718D42B-4011-B9AD-3425-18170FDD1B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9138" y="3845859"/>
            <a:ext cx="2725198" cy="16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DA497B-19DD-3C39-3D6C-FD56E0D757FB}"/>
              </a:ext>
            </a:extLst>
          </p:cNvPr>
          <p:cNvSpPr txBox="1"/>
          <p:nvPr/>
        </p:nvSpPr>
        <p:spPr>
          <a:xfrm>
            <a:off x="769196" y="1047891"/>
            <a:ext cx="3211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eerste</a:t>
            </a:r>
            <a:r>
              <a:rPr lang="en-US" sz="2000" dirty="0"/>
              <a:t> contact met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pathogeen</a:t>
            </a:r>
            <a:r>
              <a:rPr lang="en-US" sz="2000" dirty="0"/>
              <a:t> </a:t>
            </a:r>
            <a:r>
              <a:rPr lang="en-US" sz="2000" dirty="0" err="1"/>
              <a:t>ontwikkelt</a:t>
            </a:r>
            <a:r>
              <a:rPr lang="en-US" sz="2000" dirty="0"/>
              <a:t> het </a:t>
            </a:r>
            <a:r>
              <a:rPr lang="en-US" sz="2000" dirty="0" err="1"/>
              <a:t>immuun</a:t>
            </a:r>
            <a:r>
              <a:rPr lang="en-US" sz="2000" dirty="0"/>
              <a:t> </a:t>
            </a:r>
            <a:r>
              <a:rPr lang="en-US" sz="2000" dirty="0" err="1"/>
              <a:t>systeem</a:t>
            </a:r>
            <a:r>
              <a:rPr lang="en-US" sz="2000" dirty="0"/>
              <a:t> </a:t>
            </a:r>
            <a:r>
              <a:rPr lang="en-US" sz="2000" dirty="0" err="1"/>
              <a:t>geheugen</a:t>
            </a:r>
            <a:r>
              <a:rPr lang="en-US" sz="2000" dirty="0"/>
              <a:t> (memory) </a:t>
            </a:r>
            <a:r>
              <a:rPr lang="en-US" sz="2000" dirty="0" err="1"/>
              <a:t>cellen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980956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3564" y="469068"/>
            <a:ext cx="8524875" cy="67710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nl-BE">
                <a:solidFill>
                  <a:srgbClr val="1974CF"/>
                </a:solidFill>
              </a:rPr>
              <a:t>Immune Processes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8593" y="1820972"/>
            <a:ext cx="8954814" cy="4279900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nl-BE" sz="2400" b="1" dirty="0"/>
              <a:t>Primary response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nl-BE" sz="2400" dirty="0"/>
              <a:t>Activation of the adaptive immune response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nl-BE" sz="2400" dirty="0"/>
              <a:t>with first recognition of a specific antigen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nl-BE" sz="2400" dirty="0">
                <a:sym typeface="Wingdings" pitchFamily="2" charset="2"/>
              </a:rPr>
              <a:t>  	 formation of memory cells</a:t>
            </a:r>
            <a:endParaRPr lang="en-US" altLang="nl-BE" sz="24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nl-BE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nl-BE" sz="2400" b="1" dirty="0"/>
              <a:t>Secondary response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nl-BE" sz="2400" dirty="0"/>
              <a:t>Reactivation of the adaptive immune response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nl-BE" sz="2400" dirty="0"/>
              <a:t>with later recognition of the same antigen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nl-BE" sz="2400" dirty="0">
                <a:sym typeface="Wingdings" pitchFamily="2" charset="2"/>
              </a:rPr>
              <a:t>  	 faster and stronger response</a:t>
            </a:r>
            <a:endParaRPr lang="en-US" altLang="nl-BE" sz="24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nl-BE" sz="2400" dirty="0"/>
          </a:p>
        </p:txBody>
      </p:sp>
    </p:spTree>
    <p:extLst>
      <p:ext uri="{BB962C8B-B14F-4D97-AF65-F5344CB8AC3E}">
        <p14:creationId xmlns:p14="http://schemas.microsoft.com/office/powerpoint/2010/main" val="204426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145BE6-673B-4F0C-F9D2-3FAED6614925}"/>
              </a:ext>
            </a:extLst>
          </p:cNvPr>
          <p:cNvSpPr txBox="1"/>
          <p:nvPr/>
        </p:nvSpPr>
        <p:spPr>
          <a:xfrm>
            <a:off x="3150907" y="2010477"/>
            <a:ext cx="4588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Inflammatie en weefselherstel</a:t>
            </a:r>
          </a:p>
          <a:p>
            <a:endParaRPr lang="nl-NL" sz="2000" b="1" dirty="0"/>
          </a:p>
          <a:p>
            <a:r>
              <a:rPr lang="nl-NL" sz="2000" b="1" dirty="0"/>
              <a:t>Immuniteit </a:t>
            </a:r>
          </a:p>
          <a:p>
            <a:endParaRPr lang="nl-NL" sz="2000" b="1" dirty="0"/>
          </a:p>
          <a:p>
            <a:r>
              <a:rPr lang="nl-NL" sz="2000" b="1" dirty="0"/>
              <a:t>Infectie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6C1487-20DB-3995-EFDB-1DC34D5D6867}"/>
              </a:ext>
            </a:extLst>
          </p:cNvPr>
          <p:cNvSpPr/>
          <p:nvPr/>
        </p:nvSpPr>
        <p:spPr>
          <a:xfrm>
            <a:off x="2997200" y="2037370"/>
            <a:ext cx="4145725" cy="1079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0E8C0-0685-838E-61AF-6783FFAA8600}"/>
              </a:ext>
            </a:extLst>
          </p:cNvPr>
          <p:cNvSpPr txBox="1"/>
          <p:nvPr/>
        </p:nvSpPr>
        <p:spPr>
          <a:xfrm>
            <a:off x="7296632" y="2053609"/>
            <a:ext cx="4428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Maken deel uit van 3 defensie mechanismen waarmee het lichaam zich verdedigd tegen "indringers"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BCDBC-0C90-4244-BC6C-A81AB8B9AF3C}"/>
              </a:ext>
            </a:extLst>
          </p:cNvPr>
          <p:cNvSpPr txBox="1"/>
          <p:nvPr/>
        </p:nvSpPr>
        <p:spPr>
          <a:xfrm>
            <a:off x="4479216" y="333245"/>
            <a:ext cx="32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/>
              <a:t>Pathofysiologie</a:t>
            </a:r>
          </a:p>
        </p:txBody>
      </p:sp>
    </p:spTree>
    <p:extLst>
      <p:ext uri="{BB962C8B-B14F-4D97-AF65-F5344CB8AC3E}">
        <p14:creationId xmlns:p14="http://schemas.microsoft.com/office/powerpoint/2010/main" val="10773153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3" descr="figure_4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214" y="1463676"/>
            <a:ext cx="5481637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Rectangle 2"/>
          <p:cNvSpPr>
            <a:spLocks noChangeArrowheads="1"/>
          </p:cNvSpPr>
          <p:nvPr/>
        </p:nvSpPr>
        <p:spPr bwMode="auto">
          <a:xfrm>
            <a:off x="1833564" y="469067"/>
            <a:ext cx="85248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l-BE" sz="4400" dirty="0">
                <a:solidFill>
                  <a:srgbClr val="1974CF"/>
                </a:solidFill>
                <a:latin typeface="Calibri" panose="020F0502020204030204" pitchFamily="34" charset="0"/>
              </a:rPr>
              <a:t>Immune Processes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A14FD-8A10-B5C6-9A8D-BC4C34D4F143}"/>
              </a:ext>
            </a:extLst>
          </p:cNvPr>
          <p:cNvSpPr txBox="1"/>
          <p:nvPr/>
        </p:nvSpPr>
        <p:spPr>
          <a:xfrm>
            <a:off x="5928924" y="3749600"/>
            <a:ext cx="788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BE" sz="1800" i="1" u="sng" dirty="0">
                <a:sym typeface="Wingdings" pitchFamily="2" charset="2"/>
              </a:rPr>
              <a:t>faster</a:t>
            </a:r>
            <a:endParaRPr lang="en-US" i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2712B-E59B-7D9D-247E-46DB40F69316}"/>
              </a:ext>
            </a:extLst>
          </p:cNvPr>
          <p:cNvSpPr txBox="1"/>
          <p:nvPr/>
        </p:nvSpPr>
        <p:spPr>
          <a:xfrm>
            <a:off x="7404539" y="2654128"/>
            <a:ext cx="1313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i="1" u="sng" dirty="0">
                <a:sym typeface="Wingdings" pitchFamily="2" charset="2"/>
              </a:rPr>
              <a:t>stronger </a:t>
            </a:r>
            <a:endParaRPr lang="en-US" i="1" u="sng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E952A86-AF63-AAF1-36B1-2FD51E2A9DC9}"/>
              </a:ext>
            </a:extLst>
          </p:cNvPr>
          <p:cNvSpPr/>
          <p:nvPr/>
        </p:nvSpPr>
        <p:spPr>
          <a:xfrm rot="10800000">
            <a:off x="6400799" y="4150851"/>
            <a:ext cx="346841" cy="3164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3A0AD6C-214E-025F-F8C7-24CD4979763D}"/>
              </a:ext>
            </a:extLst>
          </p:cNvPr>
          <p:cNvSpPr/>
          <p:nvPr/>
        </p:nvSpPr>
        <p:spPr>
          <a:xfrm rot="16200000">
            <a:off x="6713013" y="3359211"/>
            <a:ext cx="1036209" cy="3468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A33865-3F12-9171-0030-F10B10EDC6AC}"/>
              </a:ext>
            </a:extLst>
          </p:cNvPr>
          <p:cNvSpPr/>
          <p:nvPr/>
        </p:nvSpPr>
        <p:spPr>
          <a:xfrm>
            <a:off x="6800190" y="2469462"/>
            <a:ext cx="656899" cy="36933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7743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2"/>
          <p:cNvSpPr>
            <a:spLocks noChangeArrowheads="1"/>
          </p:cNvSpPr>
          <p:nvPr/>
        </p:nvSpPr>
        <p:spPr bwMode="auto">
          <a:xfrm>
            <a:off x="1825626" y="397630"/>
            <a:ext cx="85248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l-BE" sz="4400" dirty="0">
                <a:solidFill>
                  <a:srgbClr val="1974CF"/>
                </a:solidFill>
                <a:latin typeface="Calibri" panose="020F0502020204030204" pitchFamily="34" charset="0"/>
              </a:rPr>
              <a:t>Adaptive Immunity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EDE48-06BB-D92C-46F7-C5F313808C5D}"/>
              </a:ext>
            </a:extLst>
          </p:cNvPr>
          <p:cNvSpPr txBox="1"/>
          <p:nvPr/>
        </p:nvSpPr>
        <p:spPr>
          <a:xfrm>
            <a:off x="1051035" y="1720840"/>
            <a:ext cx="88009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Actieve immuniteit</a:t>
            </a:r>
          </a:p>
          <a:p>
            <a:pPr eaLnBrk="1" hangingPunct="1"/>
            <a:endParaRPr lang="nl-BE" altLang="nl-BE" sz="12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Zelf antilichamen aanmaken in respons op antigen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	 </a:t>
            </a:r>
            <a:r>
              <a:rPr lang="nl-BE" altLang="nl-BE" sz="2400" dirty="0">
                <a:latin typeface="Calibri" panose="020F0502020204030204" pitchFamily="34" charset="0"/>
              </a:rPr>
              <a:t>ziekte zelf doormaken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	 v</a:t>
            </a:r>
            <a:r>
              <a:rPr lang="nl-BE" altLang="nl-BE" sz="2400" dirty="0">
                <a:latin typeface="Calibri" panose="020F0502020204030204" pitchFamily="34" charset="0"/>
              </a:rPr>
              <a:t>accinatie</a:t>
            </a:r>
          </a:p>
          <a:p>
            <a:pPr eaLnBrk="1" hangingPunct="1">
              <a:buFontTx/>
              <a:buChar char="-"/>
            </a:pPr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Passieve immuniteit </a:t>
            </a:r>
          </a:p>
          <a:p>
            <a:pPr eaLnBrk="1" hangingPunct="1"/>
            <a:endParaRPr lang="nl-BE" altLang="nl-BE" sz="12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Antilichamen gekregen van elders: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	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nl-BE" altLang="nl-BE" sz="2400" dirty="0">
                <a:latin typeface="Calibri" panose="020F0502020204030204" pitchFamily="34" charset="0"/>
              </a:rPr>
              <a:t>doorgeven van moeder naar kind via placenta of melk</a:t>
            </a:r>
          </a:p>
          <a:p>
            <a:pPr lvl="2"/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 toediening van antistoffen (g</a:t>
            </a:r>
            <a:r>
              <a:rPr lang="nl-BE" altLang="nl-BE" sz="2400" dirty="0">
                <a:latin typeface="Calibri" panose="020F0502020204030204" pitchFamily="34" charset="0"/>
              </a:rPr>
              <a:t>amma globuline)</a:t>
            </a:r>
            <a:endParaRPr lang="nl-NL" altLang="nl-B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 idx="4294967295"/>
          </p:nvPr>
        </p:nvSpPr>
        <p:spPr>
          <a:xfrm>
            <a:off x="140107" y="422777"/>
            <a:ext cx="4233592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Defense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767" y="1600201"/>
            <a:ext cx="3299381" cy="314148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Huid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slijmvliezen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0988" indent="-280988" eaLnBrk="1" hangingPunct="1"/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Ontstekingsreactie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inflammatie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eaLnBrk="1" hangingPunct="1">
              <a:buNone/>
            </a:pP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Immuun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respons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7700" name="Picture 4" descr="figure_3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752" y="98507"/>
            <a:ext cx="4637988" cy="66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61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767" y="1600201"/>
            <a:ext cx="3299381" cy="314148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Huid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slijmvliezen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0988" indent="-280988" eaLnBrk="1" hangingPunct="1"/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Ontstekingsreactie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inflammatie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eaLnBrk="1" hangingPunct="1">
              <a:buNone/>
            </a:pP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Immuun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respons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7700" name="Picture 4" descr="figure_3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752" y="98507"/>
            <a:ext cx="4637988" cy="66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4FF8588-2A49-1300-E8DA-2C79D909DD44}"/>
              </a:ext>
            </a:extLst>
          </p:cNvPr>
          <p:cNvSpPr/>
          <p:nvPr/>
        </p:nvSpPr>
        <p:spPr>
          <a:xfrm>
            <a:off x="91440" y="973871"/>
            <a:ext cx="4043680" cy="1706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8D61D2-9325-F00E-4C12-9C02F47C5877}"/>
              </a:ext>
            </a:extLst>
          </p:cNvPr>
          <p:cNvSpPr/>
          <p:nvPr/>
        </p:nvSpPr>
        <p:spPr>
          <a:xfrm>
            <a:off x="5394960" y="-196915"/>
            <a:ext cx="5394960" cy="2387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67DEFD-34D9-66B2-403D-B6307716612F}"/>
              </a:ext>
            </a:extLst>
          </p:cNvPr>
          <p:cNvSpPr txBox="1">
            <a:spLocks/>
          </p:cNvSpPr>
          <p:nvPr/>
        </p:nvSpPr>
        <p:spPr>
          <a:xfrm>
            <a:off x="140107" y="422777"/>
            <a:ext cx="4233592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Defense</a:t>
            </a:r>
            <a:endParaRPr lang="en-US" altLang="nl-BE" sz="3200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0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766" y="1600201"/>
            <a:ext cx="8697957" cy="314148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Huid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slijmvliezen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fysieke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chemische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barrière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Voorbeeld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bescherming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ogen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7700" name="Picture 4" descr="figure_3.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0685" y="3097249"/>
            <a:ext cx="8107706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29966-2038-DF31-9118-A069BAE069D6}"/>
              </a:ext>
            </a:extLst>
          </p:cNvPr>
          <p:cNvSpPr txBox="1"/>
          <p:nvPr/>
        </p:nvSpPr>
        <p:spPr>
          <a:xfrm>
            <a:off x="1489168" y="5915564"/>
            <a:ext cx="697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tranen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lysozyme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breekt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bacteriële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wand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af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speeksel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lysozymes,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waterstofperoxide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A6EF2-A639-BE4B-D758-B3B18C3A0A00}"/>
              </a:ext>
            </a:extLst>
          </p:cNvPr>
          <p:cNvSpPr txBox="1">
            <a:spLocks/>
          </p:cNvSpPr>
          <p:nvPr/>
        </p:nvSpPr>
        <p:spPr>
          <a:xfrm>
            <a:off x="140107" y="422777"/>
            <a:ext cx="4233592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Defense</a:t>
            </a:r>
            <a:endParaRPr lang="en-US" altLang="nl-BE" sz="3200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9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767" y="1600201"/>
            <a:ext cx="3299381" cy="314148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nl-BE" sz="2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Huid</a:t>
            </a: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slijmvliezen</a:t>
            </a:r>
            <a:endParaRPr lang="en-US" altLang="nl-BE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0988" indent="-280988" eaLnBrk="1" hangingPunct="1"/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Ontstekingsreactie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inflammatie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eaLnBrk="1" hangingPunct="1">
              <a:buNone/>
            </a:pP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Immuun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respons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7700" name="Picture 4" descr="figure_3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752" y="98507"/>
            <a:ext cx="4637988" cy="66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F1CB8D2-C742-D27F-10DD-8BB846C01836}"/>
              </a:ext>
            </a:extLst>
          </p:cNvPr>
          <p:cNvSpPr/>
          <p:nvPr/>
        </p:nvSpPr>
        <p:spPr>
          <a:xfrm>
            <a:off x="91440" y="2062735"/>
            <a:ext cx="4043680" cy="1706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73D489-44AD-B43B-D905-951DD86BDAF9}"/>
              </a:ext>
            </a:extLst>
          </p:cNvPr>
          <p:cNvSpPr/>
          <p:nvPr/>
        </p:nvSpPr>
        <p:spPr>
          <a:xfrm>
            <a:off x="5394960" y="2021840"/>
            <a:ext cx="5394960" cy="2387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B799BA-7048-F612-214B-E37D2FC1275B}"/>
              </a:ext>
            </a:extLst>
          </p:cNvPr>
          <p:cNvSpPr txBox="1">
            <a:spLocks/>
          </p:cNvSpPr>
          <p:nvPr/>
        </p:nvSpPr>
        <p:spPr>
          <a:xfrm>
            <a:off x="140107" y="422777"/>
            <a:ext cx="4233592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Defense</a:t>
            </a:r>
            <a:endParaRPr lang="en-US" altLang="nl-BE" sz="3200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3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767" y="1600201"/>
            <a:ext cx="3299381" cy="314148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nl-BE" sz="2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Huid</a:t>
            </a: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slijmvliezen</a:t>
            </a:r>
            <a:endParaRPr lang="en-US" altLang="nl-BE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0988" indent="-280988" eaLnBrk="1" hangingPunct="1"/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Ontstekingsreactie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inflammatie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57700" name="Picture 4" descr="figure_3.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5227" y="417787"/>
            <a:ext cx="7916773" cy="314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F1CB8D2-C742-D27F-10DD-8BB846C01836}"/>
              </a:ext>
            </a:extLst>
          </p:cNvPr>
          <p:cNvSpPr/>
          <p:nvPr/>
        </p:nvSpPr>
        <p:spPr>
          <a:xfrm>
            <a:off x="91440" y="2062735"/>
            <a:ext cx="4043680" cy="1706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ABF8F-4E65-0B9C-4722-290786849D10}"/>
              </a:ext>
            </a:extLst>
          </p:cNvPr>
          <p:cNvSpPr txBox="1"/>
          <p:nvPr/>
        </p:nvSpPr>
        <p:spPr>
          <a:xfrm>
            <a:off x="704899" y="3918031"/>
            <a:ext cx="116441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Inflammatie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zh-CN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ontsteking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indent="-228600" eaLnBrk="1" hangingPunct="1"/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veroorzaakt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door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weefselschade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(injury)</a:t>
            </a:r>
          </a:p>
          <a:p>
            <a:pPr marL="228600" indent="-228600" eaLnBrk="1" hangingPunct="1"/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injury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kan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vele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oorzaken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hebben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zh-CN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US" altLang="zh-CN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waar</a:t>
            </a:r>
            <a:r>
              <a:rPr lang="en-US" altLang="zh-CN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zh-CN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infectie</a:t>
            </a:r>
            <a:r>
              <a:rPr lang="en-US" altLang="zh-CN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er </a:t>
            </a:r>
            <a:r>
              <a:rPr lang="en-US" altLang="zh-CN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slechts</a:t>
            </a:r>
            <a:r>
              <a:rPr lang="en-US" altLang="zh-CN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1 van is! </a:t>
            </a:r>
            <a:r>
              <a:rPr lang="en-US" altLang="zh-CN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Infectie</a:t>
            </a:r>
            <a:r>
              <a:rPr lang="en-US" altLang="zh-CN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≠ </a:t>
            </a:r>
            <a:r>
              <a:rPr lang="en-US" altLang="zh-CN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ontsteking</a:t>
            </a:r>
            <a:r>
              <a:rPr lang="en-US" altLang="zh-CN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– </a:t>
            </a:r>
            <a:r>
              <a:rPr lang="en-US" altLang="zh-CN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zie</a:t>
            </a:r>
            <a:r>
              <a:rPr lang="en-US" altLang="zh-CN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zh-CN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volgende</a:t>
            </a:r>
            <a:r>
              <a:rPr lang="en-US" altLang="zh-CN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les)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</a:t>
            </a:r>
          </a:p>
          <a:p>
            <a:pPr marL="228600" indent="-228600" eaLnBrk="1" hangingPunct="1"/>
            <a:r>
              <a:rPr lang="en-US" altLang="nl-B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 </a:t>
            </a:r>
            <a:r>
              <a:rPr lang="nl-BE" altLang="nl-B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burn, fronstbite, chemical, toxin, infection, trauma, hypersensitivity, foreign body, radiation</a:t>
            </a:r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eaLnBrk="1" hangingPunct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maar de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inflammatoire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response is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altijd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dezelfde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response, </a:t>
            </a:r>
            <a:r>
              <a:rPr lang="en-US" altLang="zh-CN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afhankelijk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oorzaak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eaLnBrk="1" hangingPunct="1"/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ontstekingsrespons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is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aangeboren</a:t>
            </a:r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eaLnBrk="1" hangingPunct="1"/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Immuunrespons</a:t>
            </a:r>
            <a:endParaRPr lang="en-US" altLang="zh-CN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specifiek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elk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pathogeen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volgend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hoofdstuk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/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figure_3.1.jpg">
            <a:extLst>
              <a:ext uri="{FF2B5EF4-FFF2-40B4-BE49-F238E27FC236}">
                <a16:creationId xmlns:a16="http://schemas.microsoft.com/office/drawing/2014/main" id="{4EC109EF-B80D-68D1-A686-5DCC48FA65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9381" y="2402541"/>
            <a:ext cx="1447501" cy="11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C0B3C55-2EEC-CC08-03DB-7D4002B347B2}"/>
              </a:ext>
            </a:extLst>
          </p:cNvPr>
          <p:cNvSpPr txBox="1">
            <a:spLocks/>
          </p:cNvSpPr>
          <p:nvPr/>
        </p:nvSpPr>
        <p:spPr>
          <a:xfrm>
            <a:off x="140107" y="422777"/>
            <a:ext cx="4233592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Defense</a:t>
            </a:r>
            <a:endParaRPr lang="en-US" altLang="nl-BE" sz="3200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55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767" y="1600201"/>
            <a:ext cx="3299381" cy="314148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nl-BE" sz="2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Huid</a:t>
            </a: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slijmvliezen</a:t>
            </a:r>
            <a:endParaRPr lang="en-US" altLang="nl-BE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0988" indent="-280988" eaLnBrk="1" hangingPunct="1"/>
            <a:endParaRPr lang="en-US" altLang="nl-BE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nl-BE" sz="2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Ontstekingsreactie</a:t>
            </a:r>
            <a:endParaRPr lang="en-US" altLang="nl-BE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en-US" altLang="nl-BE" sz="24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inflammatie</a:t>
            </a:r>
            <a:r>
              <a:rPr lang="en-US" altLang="nl-BE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eaLnBrk="1" hangingPunct="1">
              <a:buNone/>
            </a:pP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Immuun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respons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7700" name="Picture 4" descr="figure_3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752" y="98507"/>
            <a:ext cx="4637988" cy="66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F1CB8D2-C742-D27F-10DD-8BB846C01836}"/>
              </a:ext>
            </a:extLst>
          </p:cNvPr>
          <p:cNvSpPr/>
          <p:nvPr/>
        </p:nvSpPr>
        <p:spPr>
          <a:xfrm>
            <a:off x="0" y="3464229"/>
            <a:ext cx="4043680" cy="1706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73D489-44AD-B43B-D905-951DD86BDAF9}"/>
              </a:ext>
            </a:extLst>
          </p:cNvPr>
          <p:cNvSpPr/>
          <p:nvPr/>
        </p:nvSpPr>
        <p:spPr>
          <a:xfrm>
            <a:off x="4978893" y="4197881"/>
            <a:ext cx="5394960" cy="2387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82D444-BAE9-27B6-3D9E-11372508DAFE}"/>
              </a:ext>
            </a:extLst>
          </p:cNvPr>
          <p:cNvSpPr txBox="1">
            <a:spLocks/>
          </p:cNvSpPr>
          <p:nvPr/>
        </p:nvSpPr>
        <p:spPr>
          <a:xfrm>
            <a:off x="140107" y="422777"/>
            <a:ext cx="4233592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Defense</a:t>
            </a:r>
            <a:endParaRPr lang="en-US" altLang="nl-BE" sz="3200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0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B95B7B-141C-08ED-9988-0F694E6010D9}"/>
              </a:ext>
            </a:extLst>
          </p:cNvPr>
          <p:cNvSpPr txBox="1"/>
          <p:nvPr/>
        </p:nvSpPr>
        <p:spPr>
          <a:xfrm>
            <a:off x="5196338" y="333245"/>
            <a:ext cx="1799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/>
              <a:t>Overzicht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45BE6-673B-4F0C-F9D2-3FAED6614925}"/>
              </a:ext>
            </a:extLst>
          </p:cNvPr>
          <p:cNvSpPr txBox="1"/>
          <p:nvPr/>
        </p:nvSpPr>
        <p:spPr>
          <a:xfrm>
            <a:off x="542262" y="1205220"/>
            <a:ext cx="34074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Inflammatie en weefselherstel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Basis </a:t>
            </a:r>
            <a:r>
              <a:rPr lang="nl-NL" dirty="0" err="1"/>
              <a:t>cytology</a:t>
            </a:r>
            <a:endParaRPr lang="nl-NL" dirty="0"/>
          </a:p>
          <a:p>
            <a:r>
              <a:rPr lang="nl-NL" dirty="0"/>
              <a:t>  Lines of </a:t>
            </a:r>
            <a:r>
              <a:rPr lang="nl-NL" dirty="0" err="1"/>
              <a:t>defense</a:t>
            </a:r>
            <a:endParaRPr lang="nl-NL" dirty="0"/>
          </a:p>
          <a:p>
            <a:r>
              <a:rPr lang="nl-NL" dirty="0"/>
              <a:t>  Acute inflammatie/ontsteking</a:t>
            </a:r>
          </a:p>
          <a:p>
            <a:r>
              <a:rPr lang="nl-NL" dirty="0"/>
              <a:t>	flowchart</a:t>
            </a:r>
          </a:p>
          <a:p>
            <a:r>
              <a:rPr lang="nl-NL" dirty="0"/>
              <a:t>	</a:t>
            </a:r>
            <a:r>
              <a:rPr lang="nl-NL" dirty="0" err="1"/>
              <a:t>manifestations</a:t>
            </a:r>
            <a:endParaRPr lang="nl-NL" dirty="0"/>
          </a:p>
          <a:p>
            <a:r>
              <a:rPr lang="nl-NL" dirty="0"/>
              <a:t>	treatment</a:t>
            </a:r>
          </a:p>
          <a:p>
            <a:r>
              <a:rPr lang="nl-NL" dirty="0"/>
              <a:t>  Chronische inflammatie</a:t>
            </a:r>
          </a:p>
          <a:p>
            <a:r>
              <a:rPr lang="nl-NL" dirty="0"/>
              <a:t>  Application: RA, gastritis, colitis</a:t>
            </a:r>
            <a:endParaRPr lang="nl-N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7DC98-7509-EBCC-A576-29B7BF6463A9}"/>
              </a:ext>
            </a:extLst>
          </p:cNvPr>
          <p:cNvSpPr txBox="1"/>
          <p:nvPr/>
        </p:nvSpPr>
        <p:spPr>
          <a:xfrm>
            <a:off x="4424151" y="1211745"/>
            <a:ext cx="4246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Immuniteit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Lines of </a:t>
            </a:r>
            <a:r>
              <a:rPr lang="nl-NL" dirty="0" err="1"/>
              <a:t>defense</a:t>
            </a:r>
            <a:endParaRPr lang="nl-NL" dirty="0"/>
          </a:p>
          <a:p>
            <a:r>
              <a:rPr lang="nl-NL" dirty="0"/>
              <a:t>  Immune </a:t>
            </a:r>
            <a:r>
              <a:rPr lang="nl-NL" dirty="0" err="1"/>
              <a:t>defense</a:t>
            </a:r>
            <a:r>
              <a:rPr lang="nl-NL" dirty="0"/>
              <a:t> concept map</a:t>
            </a:r>
          </a:p>
          <a:p>
            <a:r>
              <a:rPr lang="nl-NL" dirty="0">
                <a:sym typeface="Wingdings" pitchFamily="2" charset="2"/>
              </a:rPr>
              <a:t>   - </a:t>
            </a:r>
            <a:r>
              <a:rPr lang="nl-NL" dirty="0" err="1"/>
              <a:t>nonspecific</a:t>
            </a:r>
            <a:r>
              <a:rPr lang="nl-NL" dirty="0"/>
              <a:t> </a:t>
            </a:r>
            <a:r>
              <a:rPr lang="nl-NL" dirty="0" err="1"/>
              <a:t>innate</a:t>
            </a:r>
            <a:r>
              <a:rPr lang="nl-NL" dirty="0"/>
              <a:t> </a:t>
            </a:r>
            <a:r>
              <a:rPr lang="nl-NL" dirty="0" err="1"/>
              <a:t>immunity</a:t>
            </a:r>
            <a:endParaRPr lang="nl-NL" dirty="0"/>
          </a:p>
          <a:p>
            <a:r>
              <a:rPr lang="nl-NL" dirty="0">
                <a:sym typeface="Wingdings" pitchFamily="2" charset="2"/>
              </a:rPr>
              <a:t>   -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adaptive</a:t>
            </a:r>
            <a:r>
              <a:rPr lang="nl-NL" dirty="0"/>
              <a:t> </a:t>
            </a:r>
            <a:r>
              <a:rPr lang="nl-NL" dirty="0" err="1"/>
              <a:t>immunity</a:t>
            </a:r>
            <a:endParaRPr lang="nl-NL" dirty="0"/>
          </a:p>
          <a:p>
            <a:r>
              <a:rPr lang="nl-NL" dirty="0"/>
              <a:t>	B en T lymfocyten</a:t>
            </a:r>
          </a:p>
          <a:p>
            <a:r>
              <a:rPr lang="nl-NL" dirty="0"/>
              <a:t>	</a:t>
            </a:r>
            <a:r>
              <a:rPr lang="nl-NL" dirty="0" err="1"/>
              <a:t>humoral</a:t>
            </a:r>
            <a:r>
              <a:rPr lang="nl-NL" dirty="0"/>
              <a:t> vs. </a:t>
            </a:r>
            <a:r>
              <a:rPr lang="nl-NL" dirty="0" err="1"/>
              <a:t>cell</a:t>
            </a:r>
            <a:r>
              <a:rPr lang="nl-NL" dirty="0"/>
              <a:t> </a:t>
            </a:r>
            <a:r>
              <a:rPr lang="nl-NL" dirty="0" err="1"/>
              <a:t>mediated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err="1"/>
              <a:t>bacterial</a:t>
            </a:r>
            <a:r>
              <a:rPr lang="nl-NL" dirty="0"/>
              <a:t> vs. </a:t>
            </a:r>
            <a:r>
              <a:rPr lang="nl-NL" dirty="0" err="1"/>
              <a:t>viral</a:t>
            </a:r>
            <a:endParaRPr lang="nl-NL" dirty="0"/>
          </a:p>
          <a:p>
            <a:r>
              <a:rPr lang="nl-NL" dirty="0"/>
              <a:t>  </a:t>
            </a:r>
            <a:r>
              <a:rPr lang="nl-NL" dirty="0" err="1"/>
              <a:t>Primary</a:t>
            </a:r>
            <a:r>
              <a:rPr lang="nl-NL" dirty="0"/>
              <a:t> vs. </a:t>
            </a:r>
            <a:r>
              <a:rPr lang="nl-NL" dirty="0" err="1"/>
              <a:t>secondary</a:t>
            </a:r>
            <a:r>
              <a:rPr lang="nl-NL" dirty="0"/>
              <a:t> response</a:t>
            </a:r>
          </a:p>
          <a:p>
            <a:r>
              <a:rPr lang="nl-NL" dirty="0"/>
              <a:t>  Application: AIDS, anafylaxie</a:t>
            </a:r>
          </a:p>
          <a:p>
            <a:r>
              <a:rPr lang="nl-NL" dirty="0"/>
              <a:t>  </a:t>
            </a:r>
            <a:r>
              <a:rPr lang="nl-NL" dirty="0" err="1"/>
              <a:t>Alterations</a:t>
            </a:r>
            <a:r>
              <a:rPr lang="nl-NL" dirty="0"/>
              <a:t> in </a:t>
            </a:r>
            <a:r>
              <a:rPr lang="nl-NL" dirty="0" err="1"/>
              <a:t>adaptive</a:t>
            </a:r>
            <a:r>
              <a:rPr lang="nl-NL" dirty="0"/>
              <a:t> </a:t>
            </a:r>
            <a:r>
              <a:rPr lang="nl-NL" dirty="0" err="1"/>
              <a:t>immunity</a:t>
            </a:r>
            <a:endParaRPr lang="nl-NL" dirty="0"/>
          </a:p>
          <a:p>
            <a:r>
              <a:rPr lang="nl-NL" dirty="0"/>
              <a:t>	I. Host </a:t>
            </a:r>
            <a:r>
              <a:rPr lang="nl-NL" dirty="0" err="1"/>
              <a:t>defense</a:t>
            </a:r>
            <a:r>
              <a:rPr lang="nl-NL" dirty="0"/>
              <a:t> failure</a:t>
            </a:r>
          </a:p>
          <a:p>
            <a:r>
              <a:rPr lang="nl-NL" dirty="0"/>
              <a:t>	II. </a:t>
            </a:r>
            <a:r>
              <a:rPr lang="nl-NL" dirty="0" err="1"/>
              <a:t>hypersensitivity</a:t>
            </a:r>
            <a:r>
              <a:rPr lang="nl-NL" dirty="0"/>
              <a:t> </a:t>
            </a:r>
          </a:p>
          <a:p>
            <a:r>
              <a:rPr lang="nl-NL" dirty="0"/>
              <a:t>	III. </a:t>
            </a:r>
            <a:r>
              <a:rPr lang="nl-NL" dirty="0" err="1"/>
              <a:t>Autoimmunity</a:t>
            </a:r>
            <a:endParaRPr lang="nl-NL" dirty="0"/>
          </a:p>
          <a:p>
            <a:r>
              <a:rPr lang="nl-NL" dirty="0"/>
              <a:t>	IV. </a:t>
            </a:r>
            <a:r>
              <a:rPr lang="nl-NL" dirty="0" err="1"/>
              <a:t>Alloimmunity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69711-6841-9DAE-6CAB-051472939F30}"/>
              </a:ext>
            </a:extLst>
          </p:cNvPr>
          <p:cNvSpPr txBox="1"/>
          <p:nvPr/>
        </p:nvSpPr>
        <p:spPr>
          <a:xfrm>
            <a:off x="8603959" y="1211745"/>
            <a:ext cx="32070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Infectie</a:t>
            </a:r>
          </a:p>
          <a:p>
            <a:endParaRPr lang="nl-NL" b="1" dirty="0"/>
          </a:p>
          <a:p>
            <a:r>
              <a:rPr lang="nl-NL" dirty="0"/>
              <a:t>  Lines of </a:t>
            </a:r>
            <a:r>
              <a:rPr lang="nl-NL" dirty="0" err="1"/>
              <a:t>defense</a:t>
            </a:r>
            <a:endParaRPr lang="nl-NL" dirty="0"/>
          </a:p>
          <a:p>
            <a:r>
              <a:rPr lang="nl-NL" dirty="0"/>
              <a:t>  Definition</a:t>
            </a:r>
          </a:p>
          <a:p>
            <a:r>
              <a:rPr lang="nl-NL" dirty="0"/>
              <a:t>  </a:t>
            </a:r>
            <a:r>
              <a:rPr lang="nl-NL" dirty="0" err="1"/>
              <a:t>Microbes</a:t>
            </a:r>
            <a:endParaRPr lang="nl-NL" dirty="0"/>
          </a:p>
          <a:p>
            <a:r>
              <a:rPr lang="nl-NL" dirty="0"/>
              <a:t>  Verloop van acute infectie</a:t>
            </a:r>
          </a:p>
          <a:p>
            <a:r>
              <a:rPr lang="nl-NL" dirty="0"/>
              <a:t>  Chain of </a:t>
            </a:r>
            <a:r>
              <a:rPr lang="nl-NL" dirty="0" err="1"/>
              <a:t>infection</a:t>
            </a:r>
            <a:endParaRPr lang="nl-NL" dirty="0"/>
          </a:p>
          <a:p>
            <a:r>
              <a:rPr lang="nl-NL" dirty="0"/>
              <a:t>  Application: Virale hepatitis</a:t>
            </a:r>
          </a:p>
          <a:p>
            <a:r>
              <a:rPr lang="nl-NL" b="1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0997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767" y="1600201"/>
            <a:ext cx="3299381" cy="314148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Huid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slijmvliezen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0988" indent="-280988" eaLnBrk="1" hangingPunct="1"/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Ontstekingsreactie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inflammatie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eaLnBrk="1" hangingPunct="1">
              <a:buNone/>
            </a:pP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Immuun</a:t>
            </a:r>
            <a:r>
              <a:rPr lang="en-US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respons</a:t>
            </a:r>
            <a:endParaRPr lang="en-US" alt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1CB8D2-C742-D27F-10DD-8BB846C01836}"/>
              </a:ext>
            </a:extLst>
          </p:cNvPr>
          <p:cNvSpPr/>
          <p:nvPr/>
        </p:nvSpPr>
        <p:spPr>
          <a:xfrm>
            <a:off x="0" y="3464229"/>
            <a:ext cx="4043680" cy="1706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040B40-0B31-D563-CA36-C35D51DF4B22}"/>
              </a:ext>
            </a:extLst>
          </p:cNvPr>
          <p:cNvGrpSpPr/>
          <p:nvPr/>
        </p:nvGrpSpPr>
        <p:grpSpPr>
          <a:xfrm>
            <a:off x="4765040" y="1076628"/>
            <a:ext cx="7152640" cy="3556332"/>
            <a:chOff x="4765040" y="1076628"/>
            <a:chExt cx="7152640" cy="3556332"/>
          </a:xfrm>
        </p:grpSpPr>
        <p:pic>
          <p:nvPicPr>
            <p:cNvPr id="157700" name="Picture 4" descr="figure_3.1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76800" y="1076628"/>
              <a:ext cx="7040880" cy="3525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EE8B12-9734-35CE-0FC8-8524A2161809}"/>
                </a:ext>
              </a:extLst>
            </p:cNvPr>
            <p:cNvSpPr/>
            <p:nvPr/>
          </p:nvSpPr>
          <p:spPr>
            <a:xfrm>
              <a:off x="4765040" y="3911600"/>
              <a:ext cx="243840" cy="67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704BC7-DADA-3667-F097-00DB3093E6D7}"/>
                </a:ext>
              </a:extLst>
            </p:cNvPr>
            <p:cNvSpPr/>
            <p:nvPr/>
          </p:nvSpPr>
          <p:spPr>
            <a:xfrm>
              <a:off x="7082148" y="3810000"/>
              <a:ext cx="669932" cy="67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BD3A37-9364-DFB4-CD76-4CD9F4F82F37}"/>
                </a:ext>
              </a:extLst>
            </p:cNvPr>
            <p:cNvSpPr/>
            <p:nvPr/>
          </p:nvSpPr>
          <p:spPr>
            <a:xfrm>
              <a:off x="9825348" y="3962400"/>
              <a:ext cx="1218572" cy="67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F8B746F1-9A22-BE1A-4B1F-B0EBE6465339}"/>
              </a:ext>
            </a:extLst>
          </p:cNvPr>
          <p:cNvSpPr txBox="1">
            <a:spLocks/>
          </p:cNvSpPr>
          <p:nvPr/>
        </p:nvSpPr>
        <p:spPr>
          <a:xfrm>
            <a:off x="140107" y="422777"/>
            <a:ext cx="4233592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Defense</a:t>
            </a:r>
            <a:endParaRPr lang="en-US" altLang="nl-BE" sz="3200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2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56F02E-2742-291F-05AC-0A333DB3BF47}"/>
              </a:ext>
            </a:extLst>
          </p:cNvPr>
          <p:cNvSpPr txBox="1"/>
          <p:nvPr/>
        </p:nvSpPr>
        <p:spPr>
          <a:xfrm>
            <a:off x="1315356" y="1087088"/>
            <a:ext cx="103889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Wat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doen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om je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eerste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verdedigingslinie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verbeteren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versterken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Answer: </a:t>
            </a:r>
            <a:r>
              <a:rPr lang="en-US" altLang="zh-CN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wondjes</a:t>
            </a: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vermijden</a:t>
            </a: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afdekken</a:t>
            </a: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maintain integrity of skin by avoiding excessive dryness or moisture.</a:t>
            </a:r>
          </a:p>
          <a:p>
            <a:pPr algn="ctr" eaLnBrk="1" hangingPunct="1"/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1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56F02E-2742-291F-05AC-0A333DB3BF47}"/>
              </a:ext>
            </a:extLst>
          </p:cNvPr>
          <p:cNvSpPr txBox="1"/>
          <p:nvPr/>
        </p:nvSpPr>
        <p:spPr>
          <a:xfrm>
            <a:off x="1328386" y="2509488"/>
            <a:ext cx="10952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wondjes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vermijden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afdekken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integriteit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huid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bewaren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door ze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droog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vochtig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 laten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worden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CB8B5-B4C0-3326-F023-3F1AAE0FCA72}"/>
              </a:ext>
            </a:extLst>
          </p:cNvPr>
          <p:cNvSpPr txBox="1"/>
          <p:nvPr/>
        </p:nvSpPr>
        <p:spPr>
          <a:xfrm>
            <a:off x="1315356" y="1087088"/>
            <a:ext cx="103889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Wat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doen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om je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eerste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verdedigingslinie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verbeteren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versterken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Answer: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wondjes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vermijden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afdekken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maintain integrity of skin by avoiding excessive dryness or moisture.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zh-CN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7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767" y="1600201"/>
            <a:ext cx="3299381" cy="314148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nl-BE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Huid</a:t>
            </a:r>
            <a:r>
              <a:rPr lang="en-US" altLang="nl-BE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BE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slijmvliezen</a:t>
            </a:r>
            <a:endParaRPr lang="en-US" altLang="nl-BE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0988" indent="-280988" eaLnBrk="1" hangingPunct="1"/>
            <a:endParaRPr lang="en-US" altLang="nl-BE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nl-BE" sz="2400" err="1">
                <a:latin typeface="Calibri" panose="020F0502020204030204" pitchFamily="34" charset="0"/>
                <a:cs typeface="Calibri" panose="020F0502020204030204" pitchFamily="34" charset="0"/>
              </a:rPr>
              <a:t>Ontstekingsreactie</a:t>
            </a:r>
            <a:endParaRPr lang="en-US" altLang="nl-BE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nl-BE" sz="240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en-US" altLang="nl-BE" sz="2400" err="1">
                <a:latin typeface="Calibri" panose="020F0502020204030204" pitchFamily="34" charset="0"/>
                <a:cs typeface="Calibri" panose="020F0502020204030204" pitchFamily="34" charset="0"/>
              </a:rPr>
              <a:t>inflammatie</a:t>
            </a:r>
            <a:r>
              <a:rPr lang="en-US" altLang="nl-BE" sz="24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57700" name="Picture 4" descr="figure_3.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9680" y="312944"/>
            <a:ext cx="6457835" cy="26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F1CB8D2-C742-D27F-10DD-8BB846C01836}"/>
              </a:ext>
            </a:extLst>
          </p:cNvPr>
          <p:cNvSpPr/>
          <p:nvPr/>
        </p:nvSpPr>
        <p:spPr>
          <a:xfrm>
            <a:off x="91440" y="2062735"/>
            <a:ext cx="4043680" cy="1706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B0D6C-77A0-3964-A93F-5CBD0FA8C130}"/>
              </a:ext>
            </a:extLst>
          </p:cNvPr>
          <p:cNvSpPr txBox="1"/>
          <p:nvPr/>
        </p:nvSpPr>
        <p:spPr>
          <a:xfrm>
            <a:off x="1273215" y="4247909"/>
            <a:ext cx="5414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Eerste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deze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les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Tweede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les is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immuniteit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Volgende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les 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immuniteit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 +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infectie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figure_3.1.jpg">
            <a:extLst>
              <a:ext uri="{FF2B5EF4-FFF2-40B4-BE49-F238E27FC236}">
                <a16:creationId xmlns:a16="http://schemas.microsoft.com/office/drawing/2014/main" id="{FC04EFB1-548A-79BD-32D2-22427E9627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7199" y="1910335"/>
            <a:ext cx="1320801" cy="102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58E139E-0511-0817-1170-26B033068A1A}"/>
              </a:ext>
            </a:extLst>
          </p:cNvPr>
          <p:cNvSpPr txBox="1">
            <a:spLocks/>
          </p:cNvSpPr>
          <p:nvPr/>
        </p:nvSpPr>
        <p:spPr>
          <a:xfrm>
            <a:off x="140107" y="422777"/>
            <a:ext cx="4233592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Defense</a:t>
            </a:r>
            <a:endParaRPr lang="en-US" altLang="nl-BE" sz="3200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8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974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824753" y="1734008"/>
                <a:ext cx="10811435" cy="4924575"/>
              </a:xfrm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 eaLnBrk="1" hangingPunct="1">
                  <a:buNone/>
                </a:pP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Getriggerd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door injury (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vele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van injury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veroorzaken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inflammatie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cf. supra)</a:t>
                </a:r>
              </a:p>
              <a:p>
                <a:pPr marL="0" indent="0" eaLnBrk="1" hangingPunct="1">
                  <a:buNone/>
                </a:pP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Noodzakelijk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voor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heling</a:t>
                </a:r>
              </a:p>
              <a:p>
                <a:pPr marL="0" indent="0" eaLnBrk="1" hangingPunct="1">
                  <a:buNone/>
                </a:pPr>
                <a:endParaRPr lang="en-US" altLang="nl-BE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Inflammatie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heeft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bedoelingen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457200" lvl="1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nl-B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alt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bloedtoevoer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naar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plaats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van injury 	=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vasculaire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response</a:t>
                </a:r>
                <a:endParaRPr lang="en-US" altLang="nl-B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nl-B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alt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cellen die bij heling belangrijk zijn 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=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cellulaire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response</a:t>
                </a:r>
                <a:endParaRPr lang="en-US" altLang="nl-B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nl-B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verwijderen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beschadigde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weefsels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altLang="nl-B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:r>
                  <a:rPr lang="en-US" altLang="nl-BE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voorbereiden</a:t>
                </a:r>
                <a:r>
                  <a:rPr lang="en-US" altLang="nl-B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heling </a:t>
                </a:r>
                <a:r>
                  <a:rPr lang="en-US" altLang="nl-BE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(op heling </a:t>
                </a:r>
                <a:r>
                  <a:rPr lang="en-US" altLang="nl-BE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wordt</a:t>
                </a:r>
                <a:r>
                  <a:rPr lang="en-US" altLang="nl-BE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nl-BE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verder</a:t>
                </a:r>
                <a:r>
                  <a:rPr lang="en-US" altLang="nl-BE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nl-BE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niet</a:t>
                </a:r>
                <a:r>
                  <a:rPr lang="en-US" altLang="nl-BE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op </a:t>
                </a:r>
                <a:r>
                  <a:rPr lang="en-US" altLang="nl-BE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ingegaan</a:t>
                </a:r>
                <a:r>
                  <a:rPr lang="en-US" altLang="nl-BE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457200" lvl="1" indent="0" eaLnBrk="1" hangingPunct="1">
                  <a:buNone/>
                </a:pPr>
                <a:endParaRPr lang="en-US" altLang="nl-BE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97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824753" y="1734008"/>
                <a:ext cx="10811435" cy="4924575"/>
              </a:xfrm>
              <a:blipFill>
                <a:blip r:embed="rId3"/>
                <a:stretch>
                  <a:fillRect l="-821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981200" y="361633"/>
            <a:ext cx="8229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BE" altLang="nl-BE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inflammatie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BE" altLang="nl-BE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acuut ontstekingsproces</a:t>
            </a:r>
            <a:endParaRPr lang="nl-NL" altLang="nl-BE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8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2F7D5-6E7A-AC2F-0872-43818C400A3C}"/>
              </a:ext>
            </a:extLst>
          </p:cNvPr>
          <p:cNvSpPr txBox="1"/>
          <p:nvPr/>
        </p:nvSpPr>
        <p:spPr>
          <a:xfrm>
            <a:off x="1021736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vascular response</a:t>
            </a:r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 descr="figure_3.3.jpg">
            <a:extLst>
              <a:ext uri="{FF2B5EF4-FFF2-40B4-BE49-F238E27FC236}">
                <a16:creationId xmlns:a16="http://schemas.microsoft.com/office/drawing/2014/main" id="{59D9BE90-19D6-FF08-F4F1-890D4FA2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40" y="5151120"/>
            <a:ext cx="1097280" cy="14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B0C61-C108-5DEC-673D-A6CF7E193EDB}"/>
              </a:ext>
            </a:extLst>
          </p:cNvPr>
          <p:cNvSpPr txBox="1"/>
          <p:nvPr/>
        </p:nvSpPr>
        <p:spPr>
          <a:xfrm>
            <a:off x="8259418" y="1317901"/>
            <a:ext cx="3269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b="1" u="sng">
                <a:latin typeface="Calibri" panose="020F0502020204030204" pitchFamily="34" charset="0"/>
                <a:cs typeface="Calibri" panose="020F0502020204030204" pitchFamily="34" charset="0"/>
              </a:rPr>
              <a:t>Plasma proteine systemen</a:t>
            </a:r>
          </a:p>
          <a:p>
            <a:pPr eaLnBrk="1" hangingPunct="1"/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worden niet besproken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DDB1481-C305-3294-454D-0A144C721DFD}"/>
              </a:ext>
            </a:extLst>
          </p:cNvPr>
          <p:cNvSpPr/>
          <p:nvPr/>
        </p:nvSpPr>
        <p:spPr>
          <a:xfrm>
            <a:off x="7980466" y="1422832"/>
            <a:ext cx="194710" cy="646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55EA3-0F7B-F1E9-EDCF-72F4D8D26519}"/>
              </a:ext>
            </a:extLst>
          </p:cNvPr>
          <p:cNvSpPr txBox="1"/>
          <p:nvPr/>
        </p:nvSpPr>
        <p:spPr>
          <a:xfrm>
            <a:off x="8259417" y="2069163"/>
            <a:ext cx="40168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Productie en vrijstelling van </a:t>
            </a:r>
            <a:r>
              <a:rPr lang="nl-BE" altLang="nl-BE" b="1" u="sng" dirty="0">
                <a:latin typeface="Calibri" panose="020F0502020204030204" pitchFamily="34" charset="0"/>
                <a:cs typeface="Calibri" panose="020F0502020204030204" pitchFamily="34" charset="0"/>
              </a:rPr>
              <a:t>inflammatoire mediatoren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mast cellen (WBC subtype)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</a:t>
            </a:r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o.a. histamine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andere celtypes 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</a:t>
            </a:r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cytokines (subtype chemokines)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34795ED-27EA-8024-9437-2005EBB0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92CDE-DC2F-00A7-CD74-F5E758DA2FCA}"/>
              </a:ext>
            </a:extLst>
          </p:cNvPr>
          <p:cNvSpPr txBox="1"/>
          <p:nvPr/>
        </p:nvSpPr>
        <p:spPr>
          <a:xfrm>
            <a:off x="7933600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cellular </a:t>
            </a:r>
            <a:r>
              <a:rPr lang="en-US" altLang="nl-BE" sz="1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respons</a:t>
            </a:r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40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2F7D5-6E7A-AC2F-0872-43818C400A3C}"/>
              </a:ext>
            </a:extLst>
          </p:cNvPr>
          <p:cNvSpPr txBox="1"/>
          <p:nvPr/>
        </p:nvSpPr>
        <p:spPr>
          <a:xfrm>
            <a:off x="1021736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>
                <a:latin typeface="Calibri" panose="020F0502020204030204" pitchFamily="34" charset="0"/>
                <a:cs typeface="Calibri" panose="020F0502020204030204" pitchFamily="34" charset="0"/>
              </a:rPr>
              <a:t>vascular response</a:t>
            </a:r>
            <a:endParaRPr lang="en-US" b="1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 descr="figure_3.3.jpg">
            <a:extLst>
              <a:ext uri="{FF2B5EF4-FFF2-40B4-BE49-F238E27FC236}">
                <a16:creationId xmlns:a16="http://schemas.microsoft.com/office/drawing/2014/main" id="{59D9BE90-19D6-FF08-F4F1-890D4FA2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40" y="5151120"/>
            <a:ext cx="1097280" cy="14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B0C61-C108-5DEC-673D-A6CF7E193EDB}"/>
              </a:ext>
            </a:extLst>
          </p:cNvPr>
          <p:cNvSpPr txBox="1"/>
          <p:nvPr/>
        </p:nvSpPr>
        <p:spPr>
          <a:xfrm>
            <a:off x="8259418" y="1317901"/>
            <a:ext cx="3269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b="1" u="sng">
                <a:latin typeface="Calibri" panose="020F0502020204030204" pitchFamily="34" charset="0"/>
                <a:cs typeface="Calibri" panose="020F0502020204030204" pitchFamily="34" charset="0"/>
              </a:rPr>
              <a:t>Plasma proteine systemen</a:t>
            </a:r>
          </a:p>
          <a:p>
            <a:pPr eaLnBrk="1" hangingPunct="1"/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worden niet besproken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DDB1481-C305-3294-454D-0A144C721DFD}"/>
              </a:ext>
            </a:extLst>
          </p:cNvPr>
          <p:cNvSpPr/>
          <p:nvPr/>
        </p:nvSpPr>
        <p:spPr>
          <a:xfrm>
            <a:off x="7980466" y="1422832"/>
            <a:ext cx="194710" cy="646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A4EFDE0-5B30-BAD8-76B0-644B1DD38125}"/>
              </a:ext>
            </a:extLst>
          </p:cNvPr>
          <p:cNvSpPr/>
          <p:nvPr/>
        </p:nvSpPr>
        <p:spPr>
          <a:xfrm>
            <a:off x="7982965" y="2234799"/>
            <a:ext cx="194710" cy="646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2FF07-E4F4-F3F2-4F58-7E6B89A8FFE6}"/>
              </a:ext>
            </a:extLst>
          </p:cNvPr>
          <p:cNvSpPr txBox="1"/>
          <p:nvPr/>
        </p:nvSpPr>
        <p:spPr>
          <a:xfrm>
            <a:off x="8259417" y="2069163"/>
            <a:ext cx="40168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Productie en vrijstelling van </a:t>
            </a:r>
            <a:r>
              <a:rPr lang="nl-BE" altLang="nl-BE" b="1" u="sng" dirty="0">
                <a:latin typeface="Calibri" panose="020F0502020204030204" pitchFamily="34" charset="0"/>
                <a:cs typeface="Calibri" panose="020F0502020204030204" pitchFamily="34" charset="0"/>
              </a:rPr>
              <a:t>inflammatoire mediatoren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mast cellen (WBC subtype)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</a:t>
            </a:r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o.a. histamine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andere celtypes 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</a:t>
            </a:r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cytokines (subtype chemokines)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3375CA7-0884-C556-B948-04BC1CEAB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  <a:endParaRPr lang="en-US" altLang="nl-BE" sz="3200" kern="0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871900-EFDA-4F36-D3C5-1D8DEB36018D}"/>
              </a:ext>
            </a:extLst>
          </p:cNvPr>
          <p:cNvSpPr txBox="1"/>
          <p:nvPr/>
        </p:nvSpPr>
        <p:spPr>
          <a:xfrm>
            <a:off x="7933600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cellular </a:t>
            </a:r>
            <a:r>
              <a:rPr lang="en-US" altLang="nl-BE" sz="1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respons</a:t>
            </a:r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80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2F7D5-6E7A-AC2F-0872-43818C400A3C}"/>
              </a:ext>
            </a:extLst>
          </p:cNvPr>
          <p:cNvSpPr txBox="1"/>
          <p:nvPr/>
        </p:nvSpPr>
        <p:spPr>
          <a:xfrm>
            <a:off x="1021736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>
                <a:latin typeface="Calibri" panose="020F0502020204030204" pitchFamily="34" charset="0"/>
                <a:cs typeface="Calibri" panose="020F0502020204030204" pitchFamily="34" charset="0"/>
              </a:rPr>
              <a:t>vascular response</a:t>
            </a:r>
            <a:endParaRPr lang="en-US" b="1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 descr="figure_3.3.jpg">
            <a:extLst>
              <a:ext uri="{FF2B5EF4-FFF2-40B4-BE49-F238E27FC236}">
                <a16:creationId xmlns:a16="http://schemas.microsoft.com/office/drawing/2014/main" id="{59D9BE90-19D6-FF08-F4F1-890D4FA2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40" y="5151120"/>
            <a:ext cx="1097280" cy="14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9E5950-0A8F-1FC6-453F-368A18A9764B}"/>
              </a:ext>
            </a:extLst>
          </p:cNvPr>
          <p:cNvSpPr txBox="1"/>
          <p:nvPr/>
        </p:nvSpPr>
        <p:spPr>
          <a:xfrm>
            <a:off x="7933600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cellular </a:t>
            </a:r>
            <a:r>
              <a:rPr lang="en-US" altLang="nl-BE" sz="1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respons</a:t>
            </a:r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B0C61-C108-5DEC-673D-A6CF7E193EDB}"/>
              </a:ext>
            </a:extLst>
          </p:cNvPr>
          <p:cNvSpPr txBox="1"/>
          <p:nvPr/>
        </p:nvSpPr>
        <p:spPr>
          <a:xfrm>
            <a:off x="8259418" y="1317901"/>
            <a:ext cx="3269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b="1" u="sng">
                <a:latin typeface="Calibri" panose="020F0502020204030204" pitchFamily="34" charset="0"/>
                <a:cs typeface="Calibri" panose="020F0502020204030204" pitchFamily="34" charset="0"/>
              </a:rPr>
              <a:t>Plasma proteine systemen</a:t>
            </a:r>
          </a:p>
          <a:p>
            <a:pPr eaLnBrk="1" hangingPunct="1"/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worden niet besproken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179C5-8D62-F8DB-2459-98B6130BCE18}"/>
              </a:ext>
            </a:extLst>
          </p:cNvPr>
          <p:cNvSpPr txBox="1"/>
          <p:nvPr/>
        </p:nvSpPr>
        <p:spPr>
          <a:xfrm>
            <a:off x="8259417" y="2069163"/>
            <a:ext cx="40168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Productie en vrijstelling van </a:t>
            </a:r>
            <a:r>
              <a:rPr lang="nl-BE" altLang="nl-BE" b="1" u="sng" dirty="0">
                <a:latin typeface="Calibri" panose="020F0502020204030204" pitchFamily="34" charset="0"/>
                <a:cs typeface="Calibri" panose="020F0502020204030204" pitchFamily="34" charset="0"/>
              </a:rPr>
              <a:t>inflammatoire mediatoren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mast cellen (WBC subtype)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</a:t>
            </a:r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o.a. histamine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andere celtypes 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</a:t>
            </a:r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cytokines (subtype chemokines)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DDB1481-C305-3294-454D-0A144C721DFD}"/>
              </a:ext>
            </a:extLst>
          </p:cNvPr>
          <p:cNvSpPr/>
          <p:nvPr/>
        </p:nvSpPr>
        <p:spPr>
          <a:xfrm>
            <a:off x="7980466" y="1422832"/>
            <a:ext cx="194710" cy="646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A4EFDE0-5B30-BAD8-76B0-644B1DD38125}"/>
              </a:ext>
            </a:extLst>
          </p:cNvPr>
          <p:cNvSpPr/>
          <p:nvPr/>
        </p:nvSpPr>
        <p:spPr>
          <a:xfrm>
            <a:off x="7982965" y="2234799"/>
            <a:ext cx="194710" cy="646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B0D4BE0-5780-EAE6-0A16-63AFCB2427F3}"/>
              </a:ext>
            </a:extLst>
          </p:cNvPr>
          <p:cNvSpPr/>
          <p:nvPr/>
        </p:nvSpPr>
        <p:spPr>
          <a:xfrm rot="10800000">
            <a:off x="3954901" y="3395131"/>
            <a:ext cx="194710" cy="30813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71E031B-F793-697D-E1FC-A0CC4781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</a:p>
        </p:txBody>
      </p:sp>
    </p:spTree>
    <p:extLst>
      <p:ext uri="{BB962C8B-B14F-4D97-AF65-F5344CB8AC3E}">
        <p14:creationId xmlns:p14="http://schemas.microsoft.com/office/powerpoint/2010/main" val="68280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2F7D5-6E7A-AC2F-0872-43818C400A3C}"/>
              </a:ext>
            </a:extLst>
          </p:cNvPr>
          <p:cNvSpPr txBox="1"/>
          <p:nvPr/>
        </p:nvSpPr>
        <p:spPr>
          <a:xfrm>
            <a:off x="1021736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>
                <a:latin typeface="Calibri" panose="020F0502020204030204" pitchFamily="34" charset="0"/>
                <a:cs typeface="Calibri" panose="020F0502020204030204" pitchFamily="34" charset="0"/>
              </a:rPr>
              <a:t>vascular response</a:t>
            </a:r>
            <a:endParaRPr lang="en-US" b="1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 descr="figure_3.3.jpg">
            <a:extLst>
              <a:ext uri="{FF2B5EF4-FFF2-40B4-BE49-F238E27FC236}">
                <a16:creationId xmlns:a16="http://schemas.microsoft.com/office/drawing/2014/main" id="{59D9BE90-19D6-FF08-F4F1-890D4FA2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40" y="5151120"/>
            <a:ext cx="1097280" cy="14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B0C61-C108-5DEC-673D-A6CF7E193EDB}"/>
              </a:ext>
            </a:extLst>
          </p:cNvPr>
          <p:cNvSpPr txBox="1"/>
          <p:nvPr/>
        </p:nvSpPr>
        <p:spPr>
          <a:xfrm>
            <a:off x="8259418" y="1317901"/>
            <a:ext cx="3269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b="1" u="sng">
                <a:latin typeface="Calibri" panose="020F0502020204030204" pitchFamily="34" charset="0"/>
                <a:cs typeface="Calibri" panose="020F0502020204030204" pitchFamily="34" charset="0"/>
              </a:rPr>
              <a:t>Plasma proteine systemen</a:t>
            </a:r>
          </a:p>
          <a:p>
            <a:pPr eaLnBrk="1" hangingPunct="1"/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worden niet besproken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DDB1481-C305-3294-454D-0A144C721DFD}"/>
              </a:ext>
            </a:extLst>
          </p:cNvPr>
          <p:cNvSpPr/>
          <p:nvPr/>
        </p:nvSpPr>
        <p:spPr>
          <a:xfrm>
            <a:off x="7980466" y="1422832"/>
            <a:ext cx="194710" cy="646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A4EFDE0-5B30-BAD8-76B0-644B1DD38125}"/>
              </a:ext>
            </a:extLst>
          </p:cNvPr>
          <p:cNvSpPr/>
          <p:nvPr/>
        </p:nvSpPr>
        <p:spPr>
          <a:xfrm>
            <a:off x="7982965" y="2234799"/>
            <a:ext cx="194710" cy="646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9F9111F-DC2B-F25D-06C5-F0777E9C1229}"/>
              </a:ext>
            </a:extLst>
          </p:cNvPr>
          <p:cNvSpPr/>
          <p:nvPr/>
        </p:nvSpPr>
        <p:spPr>
          <a:xfrm>
            <a:off x="8010445" y="3386665"/>
            <a:ext cx="194710" cy="30813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B0D4BE0-5780-EAE6-0A16-63AFCB2427F3}"/>
              </a:ext>
            </a:extLst>
          </p:cNvPr>
          <p:cNvSpPr/>
          <p:nvPr/>
        </p:nvSpPr>
        <p:spPr>
          <a:xfrm rot="10800000">
            <a:off x="3954901" y="3395131"/>
            <a:ext cx="194710" cy="30813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E01E3-3107-FF8A-903F-4601377A8985}"/>
              </a:ext>
            </a:extLst>
          </p:cNvPr>
          <p:cNvSpPr txBox="1"/>
          <p:nvPr/>
        </p:nvSpPr>
        <p:spPr>
          <a:xfrm>
            <a:off x="8259417" y="2069163"/>
            <a:ext cx="40168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Productie en vrijstelling van </a:t>
            </a:r>
            <a:r>
              <a:rPr lang="nl-BE" altLang="nl-BE" b="1" u="sng">
                <a:latin typeface="Calibri" panose="020F0502020204030204" pitchFamily="34" charset="0"/>
                <a:cs typeface="Calibri" panose="020F0502020204030204" pitchFamily="34" charset="0"/>
              </a:rPr>
              <a:t>inflammatoire mediatoren</a:t>
            </a:r>
          </a:p>
          <a:p>
            <a:pPr eaLnBrk="1" hangingPunct="1"/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mast cellen (WBC subtype)</a:t>
            </a:r>
          </a:p>
          <a:p>
            <a:pPr eaLnBrk="1" hangingPunct="1"/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</a:t>
            </a:r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o.a. histamine</a:t>
            </a:r>
          </a:p>
          <a:p>
            <a:pPr eaLnBrk="1" hangingPunct="1"/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andere celtypes </a:t>
            </a:r>
          </a:p>
          <a:p>
            <a:pPr eaLnBrk="1" hangingPunct="1"/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</a:t>
            </a:r>
            <a:r>
              <a:rPr lang="nl-BE" altLang="nl-B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cytokines (subtype chemokines)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EAFE811-4AB5-4291-756C-4DA7C27AB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D6195-9E9E-4E02-E8AC-D9B304148582}"/>
              </a:ext>
            </a:extLst>
          </p:cNvPr>
          <p:cNvSpPr txBox="1"/>
          <p:nvPr/>
        </p:nvSpPr>
        <p:spPr>
          <a:xfrm>
            <a:off x="7933600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cellular </a:t>
            </a:r>
            <a:r>
              <a:rPr lang="en-US" altLang="nl-BE" sz="1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respons</a:t>
            </a:r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21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2F7D5-6E7A-AC2F-0872-43818C400A3C}"/>
              </a:ext>
            </a:extLst>
          </p:cNvPr>
          <p:cNvSpPr txBox="1"/>
          <p:nvPr/>
        </p:nvSpPr>
        <p:spPr>
          <a:xfrm>
            <a:off x="1021736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vascular response</a:t>
            </a:r>
            <a:endParaRPr lang="en-US" b="1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 descr="figure_3.3.jpg">
            <a:extLst>
              <a:ext uri="{FF2B5EF4-FFF2-40B4-BE49-F238E27FC236}">
                <a16:creationId xmlns:a16="http://schemas.microsoft.com/office/drawing/2014/main" id="{59D9BE90-19D6-FF08-F4F1-890D4FA2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40" y="5151120"/>
            <a:ext cx="1097280" cy="14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9E5950-0A8F-1FC6-453F-368A18A9764B}"/>
              </a:ext>
            </a:extLst>
          </p:cNvPr>
          <p:cNvSpPr txBox="1"/>
          <p:nvPr/>
        </p:nvSpPr>
        <p:spPr>
          <a:xfrm>
            <a:off x="8259418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cellular response</a:t>
            </a:r>
            <a:endParaRPr lang="en-US" b="1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B0C61-C108-5DEC-673D-A6CF7E193EDB}"/>
              </a:ext>
            </a:extLst>
          </p:cNvPr>
          <p:cNvSpPr txBox="1"/>
          <p:nvPr/>
        </p:nvSpPr>
        <p:spPr>
          <a:xfrm>
            <a:off x="8259418" y="1317901"/>
            <a:ext cx="3269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b="1" u="sng">
                <a:latin typeface="Calibri" panose="020F0502020204030204" pitchFamily="34" charset="0"/>
                <a:cs typeface="Calibri" panose="020F0502020204030204" pitchFamily="34" charset="0"/>
              </a:rPr>
              <a:t>Plasma proteine systemen</a:t>
            </a:r>
          </a:p>
          <a:p>
            <a:pPr eaLnBrk="1" hangingPunct="1"/>
            <a:r>
              <a:rPr lang="nl-BE" altLang="nl-BE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nl-BE" altLang="nl-BE">
                <a:latin typeface="Calibri" panose="020F0502020204030204" pitchFamily="34" charset="0"/>
                <a:cs typeface="Calibri" panose="020F0502020204030204" pitchFamily="34" charset="0"/>
              </a:rPr>
              <a:t>worden niet besproken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943C8-F175-0775-214E-2CE5204C8C5E}"/>
              </a:ext>
            </a:extLst>
          </p:cNvPr>
          <p:cNvSpPr/>
          <p:nvPr/>
        </p:nvSpPr>
        <p:spPr>
          <a:xfrm>
            <a:off x="3810000" y="2743201"/>
            <a:ext cx="4288971" cy="3933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B4885CD-F085-740A-D1A3-197F3A24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</a:p>
        </p:txBody>
      </p:sp>
    </p:spTree>
    <p:extLst>
      <p:ext uri="{BB962C8B-B14F-4D97-AF65-F5344CB8AC3E}">
        <p14:creationId xmlns:p14="http://schemas.microsoft.com/office/powerpoint/2010/main" val="422852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3"/>
          <p:cNvSpPr>
            <a:spLocks noGrp="1" noChangeArrowheads="1"/>
          </p:cNvSpPr>
          <p:nvPr>
            <p:ph type="ctrTitle" idx="4294967295"/>
          </p:nvPr>
        </p:nvSpPr>
        <p:spPr>
          <a:xfrm>
            <a:off x="1392653" y="2186783"/>
            <a:ext cx="6776389" cy="3323987"/>
          </a:xfrm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3: Inflammation and Tissue Repair </a:t>
            </a: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4: Altered Immunity</a:t>
            </a: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5: Infection</a:t>
            </a: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Alleen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kennen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 er in de les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wordt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gezegd</a:t>
            </a: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staat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alles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de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dia's</a:t>
            </a: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Nadeel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aantal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"busy slides"</a:t>
            </a:r>
            <a:endParaRPr lang="en-US" altLang="nl-BE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C604E-BA6D-E2EB-BE85-50944D85C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197" y="1337070"/>
            <a:ext cx="3812328" cy="4923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A7A72-D96C-CD66-DE1F-01B5E30867A6}"/>
              </a:ext>
            </a:extLst>
          </p:cNvPr>
          <p:cNvSpPr txBox="1"/>
          <p:nvPr/>
        </p:nvSpPr>
        <p:spPr>
          <a:xfrm>
            <a:off x="5016682" y="321838"/>
            <a:ext cx="2205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</a:t>
            </a:r>
            <a:r>
              <a:rPr lang="en-US" altLang="nl-B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7839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2F7D5-6E7A-AC2F-0872-43818C400A3C}"/>
              </a:ext>
            </a:extLst>
          </p:cNvPr>
          <p:cNvSpPr txBox="1"/>
          <p:nvPr/>
        </p:nvSpPr>
        <p:spPr>
          <a:xfrm>
            <a:off x="1021736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vascular response</a:t>
            </a:r>
            <a:endParaRPr lang="en-US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 descr="figure_3.3.jpg">
            <a:extLst>
              <a:ext uri="{FF2B5EF4-FFF2-40B4-BE49-F238E27FC236}">
                <a16:creationId xmlns:a16="http://schemas.microsoft.com/office/drawing/2014/main" id="{59D9BE90-19D6-FF08-F4F1-890D4FA2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40" y="5151120"/>
            <a:ext cx="1097280" cy="14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9E5950-0A8F-1FC6-453F-368A18A9764B}"/>
              </a:ext>
            </a:extLst>
          </p:cNvPr>
          <p:cNvSpPr txBox="1"/>
          <p:nvPr/>
        </p:nvSpPr>
        <p:spPr>
          <a:xfrm>
            <a:off x="8259418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cellular response</a:t>
            </a:r>
            <a:endParaRPr lang="en-US" b="1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B0C61-C108-5DEC-673D-A6CF7E193EDB}"/>
              </a:ext>
            </a:extLst>
          </p:cNvPr>
          <p:cNvSpPr txBox="1"/>
          <p:nvPr/>
        </p:nvSpPr>
        <p:spPr>
          <a:xfrm>
            <a:off x="8259418" y="1317901"/>
            <a:ext cx="3269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b="1" u="sng">
                <a:latin typeface="Calibri" panose="020F0502020204030204" pitchFamily="34" charset="0"/>
                <a:cs typeface="Calibri" panose="020F0502020204030204" pitchFamily="34" charset="0"/>
              </a:rPr>
              <a:t>Plasma proteine systemen</a:t>
            </a:r>
          </a:p>
          <a:p>
            <a:pPr eaLnBrk="1" hangingPunct="1"/>
            <a:r>
              <a:rPr lang="nl-BE" altLang="nl-BE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nl-BE" altLang="nl-BE">
                <a:latin typeface="Calibri" panose="020F0502020204030204" pitchFamily="34" charset="0"/>
                <a:cs typeface="Calibri" panose="020F0502020204030204" pitchFamily="34" charset="0"/>
              </a:rPr>
              <a:t>worden niet besproken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179C5-8D62-F8DB-2459-98B6130BCE18}"/>
              </a:ext>
            </a:extLst>
          </p:cNvPr>
          <p:cNvSpPr txBox="1"/>
          <p:nvPr/>
        </p:nvSpPr>
        <p:spPr>
          <a:xfrm>
            <a:off x="8259418" y="2305143"/>
            <a:ext cx="40168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dirty="0">
                <a:latin typeface="Calibri" panose="020F0502020204030204" pitchFamily="34" charset="0"/>
                <a:cs typeface="Calibri" panose="020F0502020204030204" pitchFamily="34" charset="0"/>
              </a:rPr>
              <a:t>Gevolgd door productie en vrijstelling 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  <a:cs typeface="Calibri" panose="020F0502020204030204" pitchFamily="34" charset="0"/>
              </a:rPr>
              <a:t>van </a:t>
            </a:r>
            <a:r>
              <a:rPr lang="nl-BE" altLang="nl-BE" b="1" u="sng" dirty="0">
                <a:latin typeface="Calibri" panose="020F0502020204030204" pitchFamily="34" charset="0"/>
                <a:cs typeface="Calibri" panose="020F0502020204030204" pitchFamily="34" charset="0"/>
              </a:rPr>
              <a:t>inflammatoire mediatoren</a:t>
            </a:r>
          </a:p>
          <a:p>
            <a:pPr eaLnBrk="1" hangingPunct="1"/>
            <a:endParaRPr lang="nl-BE" altLang="nl-BE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  <a:cs typeface="Calibri" panose="020F0502020204030204" pitchFamily="34" charset="0"/>
              </a:rPr>
              <a:t>- mast cellen (WBC subtype)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vrijzetting van </a:t>
            </a:r>
            <a:r>
              <a:rPr lang="nl-BE" altLang="nl-BE" dirty="0">
                <a:latin typeface="Calibri" panose="020F0502020204030204" pitchFamily="34" charset="0"/>
                <a:cs typeface="Calibri" panose="020F0502020204030204" pitchFamily="34" charset="0"/>
              </a:rPr>
              <a:t> o.a. histamine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  <a:cs typeface="Calibri" panose="020F0502020204030204" pitchFamily="34" charset="0"/>
              </a:rPr>
              <a:t>- andere celtypes produceren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</a:t>
            </a:r>
            <a:r>
              <a:rPr lang="nl-BE" altLang="nl-BE" dirty="0">
                <a:latin typeface="Calibri" panose="020F0502020204030204" pitchFamily="34" charset="0"/>
                <a:cs typeface="Calibri" panose="020F0502020204030204" pitchFamily="34" charset="0"/>
              </a:rPr>
              <a:t>cytokines (subtypes, o.a.     </a:t>
            </a: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  <a:cs typeface="Calibri" panose="020F0502020204030204" pitchFamily="34" charset="0"/>
              </a:rPr>
              <a:t>     chemokines, interleukines...)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943C8-F175-0775-214E-2CE5204C8C5E}"/>
              </a:ext>
            </a:extLst>
          </p:cNvPr>
          <p:cNvSpPr/>
          <p:nvPr/>
        </p:nvSpPr>
        <p:spPr>
          <a:xfrm>
            <a:off x="3810000" y="2743201"/>
            <a:ext cx="4288971" cy="3933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06C5610-F750-5E8C-D1CD-F1FF693B1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</a:p>
        </p:txBody>
      </p:sp>
    </p:spTree>
    <p:extLst>
      <p:ext uri="{BB962C8B-B14F-4D97-AF65-F5344CB8AC3E}">
        <p14:creationId xmlns:p14="http://schemas.microsoft.com/office/powerpoint/2010/main" val="143096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igure_3.3.jpg">
            <a:extLst>
              <a:ext uri="{FF2B5EF4-FFF2-40B4-BE49-F238E27FC236}">
                <a16:creationId xmlns:a16="http://schemas.microsoft.com/office/drawing/2014/main" id="{63271298-D619-41F6-7EBB-DBF899DBF6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2499" y="2863850"/>
            <a:ext cx="1798029" cy="36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igure_3.3.jpg">
            <a:extLst>
              <a:ext uri="{FF2B5EF4-FFF2-40B4-BE49-F238E27FC236}">
                <a16:creationId xmlns:a16="http://schemas.microsoft.com/office/drawing/2014/main" id="{63DC059B-BD72-9CA2-F429-2281F92F10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6002" y="2859089"/>
            <a:ext cx="1798029" cy="36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igure_3.3.jpg">
            <a:extLst>
              <a:ext uri="{FF2B5EF4-FFF2-40B4-BE49-F238E27FC236}">
                <a16:creationId xmlns:a16="http://schemas.microsoft.com/office/drawing/2014/main" id="{686AE14A-12B1-902A-D4F4-301C0D0084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3808" y="5580061"/>
            <a:ext cx="1798029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441ADC-FE0F-7280-96D0-FD52E0626212}"/>
              </a:ext>
            </a:extLst>
          </p:cNvPr>
          <p:cNvSpPr txBox="1"/>
          <p:nvPr/>
        </p:nvSpPr>
        <p:spPr>
          <a:xfrm>
            <a:off x="5905499" y="3390900"/>
            <a:ext cx="6159501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0988" indent="-280988" eaLnBrk="1" hangingPunct="1"/>
            <a:r>
              <a:rPr lang="en-US" altLang="nl-BE" sz="1800" dirty="0" err="1">
                <a:solidFill>
                  <a:schemeClr val="tx1"/>
                </a:solidFill>
              </a:rPr>
              <a:t>Vasoactieve</a:t>
            </a:r>
            <a:r>
              <a:rPr lang="en-US" altLang="nl-BE" sz="1800" dirty="0">
                <a:solidFill>
                  <a:schemeClr val="tx1"/>
                </a:solidFill>
              </a:rPr>
              <a:t> </a:t>
            </a:r>
            <a:r>
              <a:rPr lang="en-US" altLang="nl-BE" sz="1800" dirty="0" err="1">
                <a:solidFill>
                  <a:schemeClr val="tx1"/>
                </a:solidFill>
              </a:rPr>
              <a:t>mediatoren</a:t>
            </a:r>
            <a:r>
              <a:rPr lang="en-US" altLang="nl-BE" sz="1800" dirty="0">
                <a:solidFill>
                  <a:schemeClr val="tx1"/>
                </a:solidFill>
              </a:rPr>
              <a:t> (histamine </a:t>
            </a:r>
            <a:r>
              <a:rPr lang="en-US" altLang="nl-BE" sz="1800" dirty="0" err="1">
                <a:solidFill>
                  <a:schemeClr val="tx1"/>
                </a:solidFill>
              </a:rPr>
              <a:t>en</a:t>
            </a:r>
            <a:r>
              <a:rPr lang="en-US" altLang="nl-BE" sz="1800" dirty="0">
                <a:solidFill>
                  <a:schemeClr val="tx1"/>
                </a:solidFill>
              </a:rPr>
              <a:t> </a:t>
            </a:r>
            <a:r>
              <a:rPr lang="en-US" altLang="nl-BE" sz="1800" dirty="0" err="1">
                <a:solidFill>
                  <a:schemeClr val="tx1"/>
                </a:solidFill>
              </a:rPr>
              <a:t>prostaglandines</a:t>
            </a:r>
            <a:r>
              <a:rPr lang="en-US" altLang="nl-BE" sz="1800" dirty="0">
                <a:solidFill>
                  <a:schemeClr val="tx1"/>
                </a:solidFill>
              </a:rPr>
              <a:t> </a:t>
            </a:r>
          </a:p>
          <a:p>
            <a:pPr marL="280988" indent="-280988" eaLnBrk="1" hangingPunct="1"/>
            <a:r>
              <a:rPr lang="en-US" altLang="nl-BE" sz="1800" dirty="0" err="1">
                <a:solidFill>
                  <a:schemeClr val="tx1"/>
                </a:solidFill>
              </a:rPr>
              <a:t>vasodilateren</a:t>
            </a:r>
            <a:r>
              <a:rPr lang="en-US" altLang="nl-BE" sz="1800" dirty="0">
                <a:solidFill>
                  <a:schemeClr val="tx1"/>
                </a:solidFill>
              </a:rPr>
              <a:t>). Leukotrienes </a:t>
            </a:r>
            <a:r>
              <a:rPr lang="en-US" altLang="nl-BE" sz="1800" dirty="0" err="1">
                <a:solidFill>
                  <a:schemeClr val="tx1"/>
                </a:solidFill>
              </a:rPr>
              <a:t>verhogen</a:t>
            </a:r>
            <a:r>
              <a:rPr lang="en-US" altLang="nl-BE" sz="1800" dirty="0">
                <a:solidFill>
                  <a:schemeClr val="tx1"/>
                </a:solidFill>
              </a:rPr>
              <a:t> </a:t>
            </a:r>
            <a:r>
              <a:rPr lang="en-US" altLang="nl-BE" sz="1800" dirty="0" err="1">
                <a:solidFill>
                  <a:schemeClr val="tx1"/>
                </a:solidFill>
              </a:rPr>
              <a:t>permeabiliteit</a:t>
            </a:r>
            <a:r>
              <a:rPr lang="en-US" altLang="nl-BE" sz="1800" dirty="0">
                <a:solidFill>
                  <a:schemeClr val="tx1"/>
                </a:solidFill>
              </a:rPr>
              <a:t>.</a:t>
            </a:r>
          </a:p>
          <a:p>
            <a:pPr marL="280988" indent="-280988"/>
            <a:endParaRPr lang="en-US" altLang="nl-BE" dirty="0"/>
          </a:p>
          <a:p>
            <a:pPr marL="280988" indent="-280988"/>
            <a:endParaRPr lang="en-US" altLang="nl-BE" dirty="0"/>
          </a:p>
          <a:p>
            <a:pPr marL="280988" indent="-280988"/>
            <a:endParaRPr lang="en-US" altLang="nl-BE" dirty="0"/>
          </a:p>
          <a:p>
            <a:pPr marL="280988" indent="-280988"/>
            <a:endParaRPr lang="en-US" altLang="nl-BE" dirty="0"/>
          </a:p>
          <a:p>
            <a:pPr marL="280988" indent="-280988"/>
            <a:endParaRPr lang="en-US" altLang="nl-BE" dirty="0"/>
          </a:p>
          <a:p>
            <a:pPr marL="280988" indent="-280988"/>
            <a:endParaRPr lang="en-US" altLang="nl-BE" dirty="0"/>
          </a:p>
          <a:p>
            <a:pPr marL="280988" indent="-280988"/>
            <a:endParaRPr lang="en-US" altLang="nl-BE" dirty="0"/>
          </a:p>
          <a:p>
            <a:pPr marL="280988" indent="-280988"/>
            <a:endParaRPr lang="en-US" altLang="nl-BE" dirty="0"/>
          </a:p>
          <a:p>
            <a:pPr marL="280988" indent="-280988"/>
            <a:endParaRPr lang="en-US" altLang="nl-BE" dirty="0"/>
          </a:p>
          <a:p>
            <a:pPr marL="280988" indent="-280988"/>
            <a:endParaRPr lang="en-US" altLang="nl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9118D-435A-68AB-7080-7FD1B547D91F}"/>
              </a:ext>
            </a:extLst>
          </p:cNvPr>
          <p:cNvSpPr txBox="1"/>
          <p:nvPr/>
        </p:nvSpPr>
        <p:spPr>
          <a:xfrm>
            <a:off x="1021736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 dirty="0">
                <a:solidFill>
                  <a:srgbClr val="FF0000"/>
                </a:solidFill>
              </a:rPr>
              <a:t>vascular response</a:t>
            </a:r>
            <a:endParaRPr lang="en-US" b="1" u="sng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353B20F-525B-BFDE-F437-40791C897695}"/>
              </a:ext>
            </a:extLst>
          </p:cNvPr>
          <p:cNvSpPr/>
          <p:nvPr/>
        </p:nvSpPr>
        <p:spPr>
          <a:xfrm rot="10800000">
            <a:off x="3954901" y="3395131"/>
            <a:ext cx="194710" cy="30813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B462194-7E49-BC62-A1DF-707452D7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</a:p>
        </p:txBody>
      </p:sp>
    </p:spTree>
    <p:extLst>
      <p:ext uri="{BB962C8B-B14F-4D97-AF65-F5344CB8AC3E}">
        <p14:creationId xmlns:p14="http://schemas.microsoft.com/office/powerpoint/2010/main" val="1508173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igure_3.3.jpg">
            <a:extLst>
              <a:ext uri="{FF2B5EF4-FFF2-40B4-BE49-F238E27FC236}">
                <a16:creationId xmlns:a16="http://schemas.microsoft.com/office/drawing/2014/main" id="{63271298-D619-41F6-7EBB-DBF899DBF6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2499" y="2863850"/>
            <a:ext cx="1798029" cy="36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igure_3.3.jpg">
            <a:extLst>
              <a:ext uri="{FF2B5EF4-FFF2-40B4-BE49-F238E27FC236}">
                <a16:creationId xmlns:a16="http://schemas.microsoft.com/office/drawing/2014/main" id="{63DC059B-BD72-9CA2-F429-2281F92F10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6002" y="2859089"/>
            <a:ext cx="1798029" cy="36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igure_3.3.jpg">
            <a:extLst>
              <a:ext uri="{FF2B5EF4-FFF2-40B4-BE49-F238E27FC236}">
                <a16:creationId xmlns:a16="http://schemas.microsoft.com/office/drawing/2014/main" id="{686AE14A-12B1-902A-D4F4-301C0D0084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3808" y="5580061"/>
            <a:ext cx="1798029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441ADC-FE0F-7280-96D0-FD52E0626212}"/>
                  </a:ext>
                </a:extLst>
              </p:cNvPr>
              <p:cNvSpPr txBox="1"/>
              <p:nvPr/>
            </p:nvSpPr>
            <p:spPr>
              <a:xfrm>
                <a:off x="5905499" y="3390900"/>
                <a:ext cx="6159501" cy="36933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280988" indent="-280988" eaLnBrk="1" hangingPunct="1"/>
                <a:r>
                  <a:rPr lang="en-US" altLang="nl-BE" sz="1800" dirty="0" err="1">
                    <a:solidFill>
                      <a:schemeClr val="tx1"/>
                    </a:solidFill>
                  </a:rPr>
                  <a:t>Vasoactieve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mediatoren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(histamine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en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prostaglandines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0988" indent="-280988" eaLnBrk="1" hangingPunct="1"/>
                <a:r>
                  <a:rPr lang="en-US" altLang="nl-BE" sz="1800" dirty="0" err="1">
                    <a:solidFill>
                      <a:schemeClr val="tx1"/>
                    </a:solidFill>
                  </a:rPr>
                  <a:t>vasodilateren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). Leukotrienes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verhogen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permeabiliteit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0988" indent="-280988" eaLnBrk="1" hangingPunct="1"/>
                <a:endParaRPr lang="en-US" altLang="nl-BE" b="1" dirty="0"/>
              </a:p>
              <a:p>
                <a:pPr marL="280988" indent="-280988" eaLnBrk="1" hangingPunct="1"/>
                <a:r>
                  <a:rPr lang="en-US" altLang="nl-BE" sz="1800" b="1" dirty="0" err="1">
                    <a:solidFill>
                      <a:schemeClr val="tx1"/>
                    </a:solidFill>
                  </a:rPr>
                  <a:t>Resultaat</a:t>
                </a:r>
                <a:r>
                  <a:rPr lang="en-US" altLang="nl-BE" dirty="0">
                    <a:solidFill>
                      <a:schemeClr val="tx1"/>
                    </a:solidFill>
                  </a:rPr>
                  <a:t>			</a:t>
                </a:r>
                <a:r>
                  <a:rPr lang="en-US" altLang="nl-BE" sz="1800" b="1" dirty="0">
                    <a:solidFill>
                      <a:schemeClr val="tx1"/>
                    </a:solidFill>
                  </a:rPr>
                  <a:t>Doel</a:t>
                </a:r>
                <a:endParaRPr lang="en-US" altLang="nl-BE" b="1" dirty="0">
                  <a:solidFill>
                    <a:schemeClr val="tx1"/>
                  </a:solidFill>
                </a:endParaRPr>
              </a:p>
              <a:p>
                <a:pPr marL="280988" indent="-280988" eaLnBrk="1" hangingPunct="1"/>
                <a:r>
                  <a:rPr lang="en-US" altLang="nl-BE" dirty="0">
                    <a:solidFill>
                      <a:schemeClr val="tx1"/>
                    </a:solidFill>
                  </a:rPr>
                  <a:t>-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vasodilatatie</a:t>
                </a:r>
                <a:r>
                  <a:rPr lang="en-US" altLang="nl-BE" dirty="0">
                    <a:solidFill>
                      <a:schemeClr val="tx1"/>
                    </a:solidFill>
                  </a:rPr>
                  <a:t>		</a:t>
                </a:r>
                <a:r>
                  <a:rPr lang="en-US" altLang="nl-BE" dirty="0">
                    <a:solidFill>
                      <a:schemeClr val="tx1"/>
                    </a:solidFill>
                    <a:sym typeface="Wingdings" pitchFamily="2" charset="2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nl-BE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en-US" altLang="nl-BE" dirty="0">
                    <a:solidFill>
                      <a:schemeClr val="tx1"/>
                    </a:solidFill>
                    <a:sym typeface="Wingdings" pitchFamily="2" charset="2"/>
                  </a:rPr>
                  <a:t>blood flow</a:t>
                </a:r>
                <a:endParaRPr lang="en-US" altLang="nl-BE" dirty="0">
                  <a:solidFill>
                    <a:schemeClr val="tx1"/>
                  </a:solidFill>
                </a:endParaRPr>
              </a:p>
              <a:p>
                <a:pPr marL="280988" indent="-280988"/>
                <a:r>
                  <a:rPr lang="en-US" altLang="nl-BE" dirty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nl-BE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altLang="nl-B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nl-BE" sz="1800" dirty="0" err="1">
                    <a:solidFill>
                      <a:schemeClr val="tx1"/>
                    </a:solidFill>
                  </a:rPr>
                  <a:t>capillaire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permeabiliteit</a:t>
                </a:r>
                <a:r>
                  <a:rPr lang="en-US" altLang="nl-BE" dirty="0"/>
                  <a:t> 	- </a:t>
                </a:r>
                <a:r>
                  <a:rPr lang="en-US" altLang="nl-BE" dirty="0" err="1"/>
                  <a:t>vocht</a:t>
                </a:r>
                <a:r>
                  <a:rPr lang="en-US" altLang="nl-BE" dirty="0"/>
                  <a:t> </a:t>
                </a:r>
                <a:r>
                  <a:rPr lang="en-US" altLang="nl-BE" dirty="0" err="1"/>
                  <a:t>accumulatie</a:t>
                </a:r>
                <a:r>
                  <a:rPr lang="en-US" altLang="nl-BE" dirty="0"/>
                  <a:t> (</a:t>
                </a:r>
                <a:r>
                  <a:rPr lang="en-US" altLang="nl-BE" dirty="0" err="1"/>
                  <a:t>oedeem</a:t>
                </a:r>
                <a:r>
                  <a:rPr lang="en-US" altLang="nl-BE" dirty="0"/>
                  <a:t>) 			   </a:t>
                </a:r>
                <a:r>
                  <a:rPr lang="en-US" altLang="nl-BE" dirty="0" err="1"/>
                  <a:t>helpt</a:t>
                </a:r>
                <a:r>
                  <a:rPr lang="en-US" altLang="nl-BE" dirty="0"/>
                  <a:t> </a:t>
                </a:r>
                <a:r>
                  <a:rPr lang="en-US" altLang="nl-BE" dirty="0" err="1"/>
                  <a:t>migratie</a:t>
                </a:r>
                <a:r>
                  <a:rPr lang="en-US" altLang="nl-BE" dirty="0"/>
                  <a:t> van </a:t>
                </a:r>
                <a:r>
                  <a:rPr lang="en-US" altLang="nl-BE" dirty="0" err="1"/>
                  <a:t>inflammatoire</a:t>
                </a:r>
                <a:r>
                  <a:rPr lang="en-US" altLang="nl-BE" dirty="0"/>
                  <a:t> 			   </a:t>
                </a:r>
                <a:r>
                  <a:rPr lang="en-US" altLang="nl-BE" dirty="0" err="1"/>
                  <a:t>proteinen</a:t>
                </a:r>
                <a:r>
                  <a:rPr lang="en-US" altLang="nl-BE" dirty="0"/>
                  <a:t> </a:t>
                </a:r>
                <a:r>
                  <a:rPr lang="en-US" altLang="nl-BE" dirty="0" err="1"/>
                  <a:t>en</a:t>
                </a:r>
                <a:r>
                  <a:rPr lang="en-US" altLang="nl-BE" dirty="0"/>
                  <a:t> </a:t>
                </a:r>
                <a:r>
                  <a:rPr lang="en-US" altLang="nl-BE" dirty="0" err="1"/>
                  <a:t>verwijderen</a:t>
                </a:r>
                <a:r>
                  <a:rPr lang="en-US" altLang="nl-BE" dirty="0"/>
                  <a:t> van </a:t>
                </a:r>
              </a:p>
              <a:p>
                <a:pPr marL="280988" indent="-280988"/>
                <a:r>
                  <a:rPr lang="en-US" altLang="nl-BE" dirty="0"/>
                  <a:t>				   </a:t>
                </a:r>
                <a:r>
                  <a:rPr lang="en-US" altLang="nl-BE" dirty="0" err="1"/>
                  <a:t>cel</a:t>
                </a:r>
                <a:r>
                  <a:rPr lang="en-US" altLang="nl-BE" dirty="0"/>
                  <a:t> debris </a:t>
                </a:r>
                <a:r>
                  <a:rPr lang="en-US" altLang="nl-BE" dirty="0" err="1"/>
                  <a:t>en</a:t>
                </a:r>
                <a:r>
                  <a:rPr lang="en-US" altLang="nl-BE" dirty="0"/>
                  <a:t> </a:t>
                </a:r>
                <a:r>
                  <a:rPr lang="en-US" altLang="nl-BE" dirty="0" err="1"/>
                  <a:t>pathogenen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0988" indent="-280988"/>
                <a:r>
                  <a:rPr lang="en-US" altLang="nl-BE" dirty="0"/>
                  <a:t>				- </a:t>
                </a:r>
                <a:r>
                  <a:rPr lang="en-US" altLang="nl-BE" dirty="0" err="1"/>
                  <a:t>facilititeren</a:t>
                </a:r>
                <a:r>
                  <a:rPr lang="en-US" altLang="nl-BE" dirty="0"/>
                  <a:t> </a:t>
                </a:r>
                <a:r>
                  <a:rPr lang="en-US" altLang="nl-BE" dirty="0" err="1"/>
                  <a:t>cellulaire</a:t>
                </a:r>
                <a:r>
                  <a:rPr lang="en-US" altLang="nl-BE" dirty="0"/>
                  <a:t> </a:t>
                </a:r>
                <a:r>
                  <a:rPr lang="en-US" altLang="nl-BE" dirty="0" err="1"/>
                  <a:t>migratie</a:t>
                </a:r>
                <a:endParaRPr lang="en-US" altLang="nl-BE" dirty="0">
                  <a:solidFill>
                    <a:schemeClr val="tx1"/>
                  </a:solidFill>
                </a:endParaRPr>
              </a:p>
              <a:p>
                <a:pPr marL="280988" indent="-280988"/>
                <a:endParaRPr lang="en-US" altLang="nl-BE" dirty="0"/>
              </a:p>
              <a:p>
                <a:pPr marL="280988" indent="-280988"/>
                <a:endParaRPr lang="en-US" altLang="nl-BE" dirty="0"/>
              </a:p>
              <a:p>
                <a:pPr marL="280988" indent="-280988"/>
                <a:endParaRPr lang="en-US" altLang="nl-B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441ADC-FE0F-7280-96D0-FD52E0626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99" y="3390900"/>
                <a:ext cx="6159501" cy="3693319"/>
              </a:xfrm>
              <a:prstGeom prst="rect">
                <a:avLst/>
              </a:prstGeom>
              <a:blipFill>
                <a:blip r:embed="rId5"/>
                <a:stretch>
                  <a:fillRect l="-1031" t="-685" r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0D9118D-435A-68AB-7080-7FD1B547D91F}"/>
              </a:ext>
            </a:extLst>
          </p:cNvPr>
          <p:cNvSpPr txBox="1"/>
          <p:nvPr/>
        </p:nvSpPr>
        <p:spPr>
          <a:xfrm>
            <a:off x="1021736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 dirty="0">
                <a:solidFill>
                  <a:srgbClr val="FF0000"/>
                </a:solidFill>
              </a:rPr>
              <a:t>vascular response</a:t>
            </a:r>
            <a:endParaRPr lang="en-US" b="1" u="sng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353B20F-525B-BFDE-F437-40791C897695}"/>
              </a:ext>
            </a:extLst>
          </p:cNvPr>
          <p:cNvSpPr/>
          <p:nvPr/>
        </p:nvSpPr>
        <p:spPr>
          <a:xfrm rot="10800000">
            <a:off x="3954901" y="3395131"/>
            <a:ext cx="194710" cy="30813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B462194-7E49-BC62-A1DF-707452D7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</a:p>
        </p:txBody>
      </p:sp>
    </p:spTree>
    <p:extLst>
      <p:ext uri="{BB962C8B-B14F-4D97-AF65-F5344CB8AC3E}">
        <p14:creationId xmlns:p14="http://schemas.microsoft.com/office/powerpoint/2010/main" val="1639517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igure_3.3.jpg">
            <a:extLst>
              <a:ext uri="{FF2B5EF4-FFF2-40B4-BE49-F238E27FC236}">
                <a16:creationId xmlns:a16="http://schemas.microsoft.com/office/drawing/2014/main" id="{63271298-D619-41F6-7EBB-DBF899DBF6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2499" y="2863850"/>
            <a:ext cx="1798029" cy="36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igure_3.3.jpg">
            <a:extLst>
              <a:ext uri="{FF2B5EF4-FFF2-40B4-BE49-F238E27FC236}">
                <a16:creationId xmlns:a16="http://schemas.microsoft.com/office/drawing/2014/main" id="{63DC059B-BD72-9CA2-F429-2281F92F10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6002" y="2859089"/>
            <a:ext cx="1798029" cy="36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igure_3.3.jpg">
            <a:extLst>
              <a:ext uri="{FF2B5EF4-FFF2-40B4-BE49-F238E27FC236}">
                <a16:creationId xmlns:a16="http://schemas.microsoft.com/office/drawing/2014/main" id="{686AE14A-12B1-902A-D4F4-301C0D0084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3808" y="5580061"/>
            <a:ext cx="1798029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441ADC-FE0F-7280-96D0-FD52E0626212}"/>
                  </a:ext>
                </a:extLst>
              </p:cNvPr>
              <p:cNvSpPr txBox="1"/>
              <p:nvPr/>
            </p:nvSpPr>
            <p:spPr>
              <a:xfrm>
                <a:off x="5905499" y="3390900"/>
                <a:ext cx="6159501" cy="31393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280988" indent="-280988" eaLnBrk="1" hangingPunct="1"/>
                <a:r>
                  <a:rPr lang="en-US" altLang="nl-BE" sz="1800" dirty="0" err="1">
                    <a:solidFill>
                      <a:schemeClr val="tx1"/>
                    </a:solidFill>
                  </a:rPr>
                  <a:t>Vasoactieve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mediatoren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(histamine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en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prostaglandines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0988" indent="-280988" eaLnBrk="1" hangingPunct="1"/>
                <a:r>
                  <a:rPr lang="en-US" altLang="nl-BE" sz="1800" dirty="0" err="1">
                    <a:solidFill>
                      <a:schemeClr val="tx1"/>
                    </a:solidFill>
                  </a:rPr>
                  <a:t>vasodilateren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). Leukotrienes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verhogen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permeabiliteit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0988" indent="-280988" eaLnBrk="1" hangingPunct="1"/>
                <a:endParaRPr lang="en-US" altLang="nl-BE" sz="1800" dirty="0">
                  <a:solidFill>
                    <a:schemeClr val="tx1"/>
                  </a:solidFill>
                </a:endParaRPr>
              </a:p>
              <a:p>
                <a:pPr marL="280988" indent="-280988" eaLnBrk="1" hangingPunct="1"/>
                <a:r>
                  <a:rPr lang="en-US" altLang="nl-BE" sz="1800" b="1" dirty="0" err="1">
                    <a:solidFill>
                      <a:schemeClr val="tx1"/>
                    </a:solidFill>
                  </a:rPr>
                  <a:t>Resultaat</a:t>
                </a:r>
                <a:r>
                  <a:rPr lang="en-US" altLang="nl-BE" dirty="0">
                    <a:solidFill>
                      <a:schemeClr val="tx1"/>
                    </a:solidFill>
                  </a:rPr>
                  <a:t>			</a:t>
                </a:r>
                <a:r>
                  <a:rPr lang="en-US" altLang="nl-BE" sz="1800" b="1" dirty="0">
                    <a:solidFill>
                      <a:schemeClr val="tx1"/>
                    </a:solidFill>
                  </a:rPr>
                  <a:t>Doel</a:t>
                </a:r>
                <a:endParaRPr lang="en-US" altLang="nl-BE" b="1" dirty="0">
                  <a:solidFill>
                    <a:schemeClr val="tx1"/>
                  </a:solidFill>
                </a:endParaRPr>
              </a:p>
              <a:p>
                <a:pPr marL="280988" indent="-280988" eaLnBrk="1" hangingPunct="1"/>
                <a:r>
                  <a:rPr lang="en-US" altLang="nl-BE" dirty="0">
                    <a:solidFill>
                      <a:schemeClr val="tx1"/>
                    </a:solidFill>
                  </a:rPr>
                  <a:t>-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vasodilatatie</a:t>
                </a:r>
                <a:r>
                  <a:rPr lang="en-US" altLang="nl-BE" dirty="0">
                    <a:solidFill>
                      <a:schemeClr val="tx1"/>
                    </a:solidFill>
                  </a:rPr>
                  <a:t>		</a:t>
                </a:r>
                <a:r>
                  <a:rPr lang="en-US" altLang="nl-BE" dirty="0">
                    <a:solidFill>
                      <a:schemeClr val="tx1"/>
                    </a:solidFill>
                    <a:sym typeface="Wingdings" pitchFamily="2" charset="2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nl-BE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en-US" altLang="nl-BE" dirty="0">
                    <a:solidFill>
                      <a:schemeClr val="tx1"/>
                    </a:solidFill>
                    <a:sym typeface="Wingdings" pitchFamily="2" charset="2"/>
                  </a:rPr>
                  <a:t>blood flow</a:t>
                </a:r>
                <a:endParaRPr lang="en-US" altLang="nl-BE" dirty="0">
                  <a:solidFill>
                    <a:schemeClr val="tx1"/>
                  </a:solidFill>
                </a:endParaRPr>
              </a:p>
              <a:p>
                <a:pPr marL="280988" indent="-280988"/>
                <a:r>
                  <a:rPr lang="en-US" altLang="nl-BE" dirty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nl-BE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altLang="nl-B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nl-BE" sz="1800" dirty="0" err="1">
                    <a:solidFill>
                      <a:schemeClr val="tx1"/>
                    </a:solidFill>
                  </a:rPr>
                  <a:t>capillaire</a:t>
                </a:r>
                <a:r>
                  <a:rPr lang="en-US" altLang="nl-BE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nl-BE" sz="1800" dirty="0" err="1">
                    <a:solidFill>
                      <a:schemeClr val="tx1"/>
                    </a:solidFill>
                  </a:rPr>
                  <a:t>permeabiliteit</a:t>
                </a:r>
                <a:r>
                  <a:rPr lang="en-US" altLang="nl-BE" dirty="0"/>
                  <a:t> 	- </a:t>
                </a:r>
                <a:r>
                  <a:rPr lang="en-US" altLang="nl-BE" dirty="0" err="1"/>
                  <a:t>vocht</a:t>
                </a:r>
                <a:r>
                  <a:rPr lang="en-US" altLang="nl-BE" dirty="0"/>
                  <a:t> </a:t>
                </a:r>
                <a:r>
                  <a:rPr lang="en-US" altLang="nl-BE" dirty="0" err="1"/>
                  <a:t>accumulatie</a:t>
                </a:r>
                <a:r>
                  <a:rPr lang="en-US" altLang="nl-BE" dirty="0"/>
                  <a:t> (</a:t>
                </a:r>
                <a:r>
                  <a:rPr lang="en-US" altLang="nl-BE" dirty="0" err="1"/>
                  <a:t>oedeem</a:t>
                </a:r>
                <a:r>
                  <a:rPr lang="en-US" altLang="nl-BE" dirty="0"/>
                  <a:t>)</a:t>
                </a:r>
              </a:p>
              <a:p>
                <a:pPr marL="280988" indent="-2809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nl-B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nl-BE" sz="1800" dirty="0">
                  <a:solidFill>
                    <a:schemeClr val="tx1"/>
                  </a:solidFill>
                </a:endParaRPr>
              </a:p>
              <a:p>
                <a:pPr marL="280988" indent="-280988" eaLnBrk="1" hangingPunct="1"/>
                <a:r>
                  <a:rPr lang="en-US" altLang="nl-BE" sz="1800" b="1" dirty="0" err="1">
                    <a:solidFill>
                      <a:schemeClr val="tx1"/>
                    </a:solidFill>
                  </a:rPr>
                  <a:t>Klinisch</a:t>
                </a:r>
                <a:r>
                  <a:rPr lang="en-US" altLang="nl-BE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nl-BE" sz="1800" b="1" dirty="0" err="1">
                    <a:solidFill>
                      <a:schemeClr val="tx1"/>
                    </a:solidFill>
                  </a:rPr>
                  <a:t>gevolg</a:t>
                </a:r>
                <a:r>
                  <a:rPr lang="en-US" altLang="nl-BE" b="1" dirty="0">
                    <a:solidFill>
                      <a:schemeClr val="tx1"/>
                    </a:solidFill>
                  </a:rPr>
                  <a:t>:       </a:t>
                </a:r>
                <a:r>
                  <a:rPr lang="en-US" altLang="nl-BE" dirty="0" err="1">
                    <a:solidFill>
                      <a:schemeClr val="tx1"/>
                    </a:solidFill>
                  </a:rPr>
                  <a:t>Calor</a:t>
                </a:r>
                <a:r>
                  <a:rPr lang="en-US" altLang="nl-BE" dirty="0">
                    <a:solidFill>
                      <a:schemeClr val="tx1"/>
                    </a:solidFill>
                  </a:rPr>
                  <a:t>	warm</a:t>
                </a:r>
              </a:p>
              <a:p>
                <a:pPr marL="280988" indent="-280988" eaLnBrk="1" hangingPunct="1"/>
                <a:r>
                  <a:rPr lang="en-US" altLang="nl-B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nl-BE" b="1" dirty="0">
                    <a:solidFill>
                      <a:schemeClr val="tx1"/>
                    </a:solidFill>
                  </a:rPr>
                  <a:t>(</a:t>
                </a:r>
                <a:r>
                  <a:rPr lang="en-US" altLang="nl-BE" b="1" dirty="0" err="1">
                    <a:solidFill>
                      <a:schemeClr val="tx1"/>
                    </a:solidFill>
                  </a:rPr>
                  <a:t>symptomen</a:t>
                </a:r>
                <a:r>
                  <a:rPr lang="en-US" altLang="nl-BE" b="1" dirty="0">
                    <a:solidFill>
                      <a:schemeClr val="tx1"/>
                    </a:solidFill>
                  </a:rPr>
                  <a:t>)</a:t>
                </a:r>
                <a:r>
                  <a:rPr lang="en-US" altLang="nl-BE" dirty="0">
                    <a:solidFill>
                      <a:schemeClr val="tx1"/>
                    </a:solidFill>
                  </a:rPr>
                  <a:t>	Dolor	</a:t>
                </a:r>
                <a:r>
                  <a:rPr lang="en-US" altLang="nl-BE" dirty="0" err="1">
                    <a:solidFill>
                      <a:schemeClr val="tx1"/>
                    </a:solidFill>
                  </a:rPr>
                  <a:t>pijn</a:t>
                </a:r>
                <a:endParaRPr lang="en-US" altLang="nl-BE" dirty="0">
                  <a:solidFill>
                    <a:schemeClr val="tx1"/>
                  </a:solidFill>
                </a:endParaRPr>
              </a:p>
              <a:p>
                <a:pPr marL="280988" indent="-280988" eaLnBrk="1" hangingPunct="1"/>
                <a:r>
                  <a:rPr lang="en-US" altLang="nl-BE" dirty="0">
                    <a:solidFill>
                      <a:schemeClr val="tx1"/>
                    </a:solidFill>
                  </a:rPr>
                  <a:t>			</a:t>
                </a:r>
                <a:r>
                  <a:rPr lang="en-US" altLang="nl-BE" dirty="0" err="1">
                    <a:solidFill>
                      <a:schemeClr val="tx1"/>
                    </a:solidFill>
                  </a:rPr>
                  <a:t>Rubor</a:t>
                </a:r>
                <a:r>
                  <a:rPr lang="en-US" altLang="nl-BE" dirty="0">
                    <a:solidFill>
                      <a:schemeClr val="tx1"/>
                    </a:solidFill>
                  </a:rPr>
                  <a:t>	</a:t>
                </a:r>
                <a:r>
                  <a:rPr lang="en-US" altLang="nl-BE" dirty="0"/>
                  <a:t>rood</a:t>
                </a:r>
                <a:endParaRPr lang="en-US" altLang="nl-BE" dirty="0">
                  <a:solidFill>
                    <a:schemeClr val="tx1"/>
                  </a:solidFill>
                </a:endParaRPr>
              </a:p>
              <a:p>
                <a:pPr marL="280988" indent="-280988" eaLnBrk="1" hangingPunct="1"/>
                <a:r>
                  <a:rPr lang="en-US" altLang="nl-BE" dirty="0">
                    <a:solidFill>
                      <a:schemeClr val="tx1"/>
                    </a:solidFill>
                  </a:rPr>
                  <a:t>			Tumor	</a:t>
                </a:r>
                <a:r>
                  <a:rPr lang="en-US" altLang="nl-BE" dirty="0" err="1"/>
                  <a:t>zwelling</a:t>
                </a:r>
                <a:endParaRPr lang="en-US" altLang="nl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441ADC-FE0F-7280-96D0-FD52E0626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99" y="3390900"/>
                <a:ext cx="6159501" cy="3139321"/>
              </a:xfrm>
              <a:prstGeom prst="rect">
                <a:avLst/>
              </a:prstGeom>
              <a:blipFill>
                <a:blip r:embed="rId5"/>
                <a:stretch>
                  <a:fillRect l="-1031" t="-803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0D9118D-435A-68AB-7080-7FD1B547D91F}"/>
              </a:ext>
            </a:extLst>
          </p:cNvPr>
          <p:cNvSpPr txBox="1"/>
          <p:nvPr/>
        </p:nvSpPr>
        <p:spPr>
          <a:xfrm>
            <a:off x="1021736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 dirty="0">
                <a:solidFill>
                  <a:srgbClr val="FF0000"/>
                </a:solidFill>
              </a:rPr>
              <a:t>vascular response</a:t>
            </a:r>
            <a:endParaRPr lang="en-US" b="1" u="sng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353B20F-525B-BFDE-F437-40791C897695}"/>
              </a:ext>
            </a:extLst>
          </p:cNvPr>
          <p:cNvSpPr/>
          <p:nvPr/>
        </p:nvSpPr>
        <p:spPr>
          <a:xfrm rot="10800000">
            <a:off x="3954901" y="3395131"/>
            <a:ext cx="194710" cy="30813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B462194-7E49-BC62-A1DF-707452D7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3F2E5-CE06-D8F3-D19C-8C2301069460}"/>
              </a:ext>
            </a:extLst>
          </p:cNvPr>
          <p:cNvSpPr txBox="1"/>
          <p:nvPr/>
        </p:nvSpPr>
        <p:spPr>
          <a:xfrm>
            <a:off x="9740900" y="5580061"/>
            <a:ext cx="201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BE" dirty="0"/>
              <a:t>+ </a:t>
            </a:r>
            <a:r>
              <a:rPr lang="en-US" altLang="nl-BE" dirty="0" err="1"/>
              <a:t>functieverlies</a:t>
            </a:r>
            <a:r>
              <a:rPr lang="en-US" altLang="nl-B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40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igure_3.3.jpg">
            <a:extLst>
              <a:ext uri="{FF2B5EF4-FFF2-40B4-BE49-F238E27FC236}">
                <a16:creationId xmlns:a16="http://schemas.microsoft.com/office/drawing/2014/main" id="{59D9BE90-19D6-FF08-F4F1-890D4FA2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40" y="5151120"/>
            <a:ext cx="1097280" cy="14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igure_3.3.jpg">
            <a:extLst>
              <a:ext uri="{FF2B5EF4-FFF2-40B4-BE49-F238E27FC236}">
                <a16:creationId xmlns:a16="http://schemas.microsoft.com/office/drawing/2014/main" id="{35DC4146-757B-CA39-30DE-D0051C8060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8442" y="5088060"/>
            <a:ext cx="1889761" cy="14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62B40-2269-1817-2CA3-996047888366}"/>
              </a:ext>
            </a:extLst>
          </p:cNvPr>
          <p:cNvSpPr txBox="1"/>
          <p:nvPr/>
        </p:nvSpPr>
        <p:spPr>
          <a:xfrm>
            <a:off x="8205155" y="2684611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 dirty="0">
                <a:solidFill>
                  <a:srgbClr val="FF0000"/>
                </a:solidFill>
              </a:rPr>
              <a:t>cellular response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1" name="Picture 3" descr="figure_3.3.jpg">
            <a:extLst>
              <a:ext uri="{FF2B5EF4-FFF2-40B4-BE49-F238E27FC236}">
                <a16:creationId xmlns:a16="http://schemas.microsoft.com/office/drawing/2014/main" id="{8ED431C8-17D9-9E56-BA7D-A0CBF383AF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1701" y="2959100"/>
            <a:ext cx="1179626" cy="217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figure_3.3.jpg">
            <a:extLst>
              <a:ext uri="{FF2B5EF4-FFF2-40B4-BE49-F238E27FC236}">
                <a16:creationId xmlns:a16="http://schemas.microsoft.com/office/drawing/2014/main" id="{C434AA11-747D-4D0A-1557-38C138AA02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0262" y="2991398"/>
            <a:ext cx="1571913" cy="35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C36B06-F7BD-6832-AFAA-4975D5859547}"/>
              </a:ext>
            </a:extLst>
          </p:cNvPr>
          <p:cNvSpPr txBox="1"/>
          <p:nvPr/>
        </p:nvSpPr>
        <p:spPr>
          <a:xfrm>
            <a:off x="7975640" y="3164850"/>
            <a:ext cx="4084200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0988" indent="-280988" eaLnBrk="1" hangingPunct="1"/>
            <a:r>
              <a:rPr lang="en-US" altLang="nl-BE" sz="1800" dirty="0" err="1"/>
              <a:t>Een</a:t>
            </a:r>
            <a:r>
              <a:rPr lang="en-US" altLang="nl-BE" sz="1800" dirty="0"/>
              <a:t> </a:t>
            </a:r>
            <a:r>
              <a:rPr lang="en-US" altLang="nl-BE" sz="1800" dirty="0" err="1"/>
              <a:t>aantal</a:t>
            </a:r>
            <a:r>
              <a:rPr lang="en-US" altLang="nl-BE" sz="1800" dirty="0"/>
              <a:t> </a:t>
            </a:r>
            <a:r>
              <a:rPr lang="en-US" altLang="nl-BE" sz="1800" dirty="0" err="1"/>
              <a:t>andere</a:t>
            </a:r>
            <a:r>
              <a:rPr lang="en-US" altLang="nl-BE" sz="1800" dirty="0"/>
              <a:t> </a:t>
            </a:r>
            <a:r>
              <a:rPr lang="en-US" altLang="nl-BE" sz="1800" dirty="0" err="1"/>
              <a:t>chemotactische</a:t>
            </a:r>
            <a:r>
              <a:rPr lang="en-US" altLang="nl-BE" sz="1800" dirty="0"/>
              <a:t> </a:t>
            </a:r>
          </a:p>
          <a:p>
            <a:pPr marL="280988" indent="-280988" eaLnBrk="1" hangingPunct="1"/>
            <a:r>
              <a:rPr lang="en-US" altLang="nl-BE" sz="1800" dirty="0" err="1"/>
              <a:t>mediatoren</a:t>
            </a:r>
            <a:r>
              <a:rPr lang="en-US" altLang="nl-BE" sz="1800" dirty="0"/>
              <a:t> (chemokines)</a:t>
            </a:r>
          </a:p>
          <a:p>
            <a:pPr marL="280988" indent="-280988" eaLnBrk="1" hangingPunct="1"/>
            <a:r>
              <a:rPr lang="en-US" altLang="nl-BE" sz="1800" dirty="0" err="1"/>
              <a:t>stimuleren</a:t>
            </a:r>
            <a:r>
              <a:rPr lang="en-US" altLang="nl-BE" sz="1800" dirty="0"/>
              <a:t> </a:t>
            </a:r>
            <a:r>
              <a:rPr lang="en-US" altLang="nl-BE" sz="1800" dirty="0" err="1"/>
              <a:t>een</a:t>
            </a:r>
            <a:r>
              <a:rPr lang="en-US" altLang="nl-BE" sz="1800" dirty="0"/>
              <a:t> </a:t>
            </a:r>
            <a:r>
              <a:rPr lang="en-US" altLang="nl-BE" sz="1800" dirty="0" err="1"/>
              <a:t>cellulaire</a:t>
            </a:r>
            <a:r>
              <a:rPr lang="en-US" altLang="nl-BE" dirty="0"/>
              <a:t> </a:t>
            </a:r>
            <a:r>
              <a:rPr lang="en-US" altLang="nl-BE" sz="1800" dirty="0" err="1"/>
              <a:t>respons</a:t>
            </a:r>
            <a:endParaRPr lang="en-US" altLang="nl-BE" sz="1800" dirty="0"/>
          </a:p>
          <a:p>
            <a:pPr marL="280988" indent="-280988" eaLnBrk="1" hangingPunct="1"/>
            <a:endParaRPr lang="en-US" altLang="nl-BE" sz="1200" dirty="0"/>
          </a:p>
          <a:p>
            <a:pPr marL="280988" indent="-280988" eaLnBrk="1" hangingPunct="1"/>
            <a:endParaRPr lang="en-US" altLang="nl-BE" sz="1200" dirty="0"/>
          </a:p>
          <a:p>
            <a:pPr marL="280988" indent="-280988" eaLnBrk="1" hangingPunct="1"/>
            <a:r>
              <a:rPr lang="en-US" altLang="nl-BE" sz="1800" dirty="0" err="1"/>
              <a:t>Resultaat</a:t>
            </a:r>
            <a:r>
              <a:rPr lang="en-US" altLang="nl-BE" dirty="0"/>
              <a:t>			</a:t>
            </a:r>
          </a:p>
          <a:p>
            <a:pPr marL="280988" indent="-280988" eaLnBrk="1" hangingPunct="1"/>
            <a:r>
              <a:rPr lang="en-US" altLang="nl-BE" dirty="0"/>
              <a:t>- </a:t>
            </a:r>
            <a:r>
              <a:rPr lang="en-US" altLang="nl-BE" dirty="0" err="1"/>
              <a:t>cellulaire</a:t>
            </a:r>
            <a:r>
              <a:rPr lang="en-US" altLang="nl-BE" dirty="0"/>
              <a:t> </a:t>
            </a:r>
            <a:r>
              <a:rPr lang="en-US" altLang="nl-BE" sz="1800" dirty="0"/>
              <a:t>chemotaxis</a:t>
            </a:r>
            <a:r>
              <a:rPr lang="en-US" altLang="nl-BE" dirty="0"/>
              <a:t>		</a:t>
            </a:r>
          </a:p>
          <a:p>
            <a:pPr marL="280988" indent="-280988" eaLnBrk="1" hangingPunct="1"/>
            <a:r>
              <a:rPr lang="en-US" altLang="nl-BE" dirty="0"/>
              <a:t>- </a:t>
            </a:r>
            <a:r>
              <a:rPr lang="en-US" altLang="nl-BE" dirty="0" err="1"/>
              <a:t>cellulaire</a:t>
            </a:r>
            <a:r>
              <a:rPr lang="en-US" altLang="nl-BE" dirty="0"/>
              <a:t> </a:t>
            </a:r>
            <a:r>
              <a:rPr lang="en-US" altLang="nl-BE" dirty="0" err="1"/>
              <a:t>adhesie</a:t>
            </a:r>
            <a:r>
              <a:rPr lang="en-US" altLang="nl-BE" sz="1800" dirty="0"/>
              <a:t>	</a:t>
            </a:r>
          </a:p>
          <a:p>
            <a:pPr marL="280988" indent="-280988"/>
            <a:r>
              <a:rPr lang="en-US" altLang="nl-BE" dirty="0">
                <a:sym typeface="Wingdings" pitchFamily="2" charset="2"/>
              </a:rPr>
              <a:t>-</a:t>
            </a:r>
            <a:r>
              <a:rPr lang="en-US" altLang="nl-BE" dirty="0"/>
              <a:t> </a:t>
            </a:r>
            <a:r>
              <a:rPr lang="en-US" altLang="nl-BE" dirty="0" err="1"/>
              <a:t>cellulaire</a:t>
            </a:r>
            <a:r>
              <a:rPr lang="en-US" altLang="nl-BE" dirty="0"/>
              <a:t> </a:t>
            </a:r>
            <a:r>
              <a:rPr lang="en-US" altLang="nl-BE" sz="1800" dirty="0">
                <a:sym typeface="Wingdings" pitchFamily="2" charset="2"/>
              </a:rPr>
              <a:t>passage/</a:t>
            </a:r>
            <a:r>
              <a:rPr lang="en-US" altLang="nl-BE" sz="1800" dirty="0" err="1">
                <a:sym typeface="Wingdings" pitchFamily="2" charset="2"/>
              </a:rPr>
              <a:t>migratie</a:t>
            </a:r>
            <a:endParaRPr lang="en-US" altLang="nl-BE" sz="1800" dirty="0">
              <a:solidFill>
                <a:srgbClr val="FF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1C869EA-19C5-B8DE-48DD-4D8CB2F3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</a:p>
        </p:txBody>
      </p:sp>
    </p:spTree>
    <p:extLst>
      <p:ext uri="{BB962C8B-B14F-4D97-AF65-F5344CB8AC3E}">
        <p14:creationId xmlns:p14="http://schemas.microsoft.com/office/powerpoint/2010/main" val="1192286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4" descr="figure_3.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364" y="1844676"/>
            <a:ext cx="845978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3564" y="463422"/>
            <a:ext cx="8524875" cy="3877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2800" dirty="0">
                <a:solidFill>
                  <a:srgbClr val="1974CF"/>
                </a:solidFill>
              </a:rPr>
              <a:t>Cellular Response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1A4ECA-2B0F-857A-DA6A-8BD714949D80}"/>
              </a:ext>
            </a:extLst>
          </p:cNvPr>
          <p:cNvSpPr txBox="1"/>
          <p:nvPr/>
        </p:nvSpPr>
        <p:spPr>
          <a:xfrm>
            <a:off x="725214" y="988698"/>
            <a:ext cx="11340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nl-BE" sz="1800" b="1" dirty="0">
                <a:latin typeface="Calibri" panose="020F0502020204030204" pitchFamily="34" charset="0"/>
              </a:rPr>
              <a:t>Chemotaxis</a:t>
            </a:r>
            <a:r>
              <a:rPr lang="en-US" altLang="nl-BE" dirty="0">
                <a:latin typeface="Calibri" panose="020F0502020204030204" pitchFamily="34" charset="0"/>
              </a:rPr>
              <a:t>	        </a:t>
            </a:r>
            <a:r>
              <a:rPr lang="en-US" altLang="nl-BE" dirty="0" err="1">
                <a:latin typeface="Calibri" panose="020F0502020204030204" pitchFamily="34" charset="0"/>
              </a:rPr>
              <a:t>P</a:t>
            </a:r>
            <a:r>
              <a:rPr lang="en-US" altLang="nl-BE" sz="1800" dirty="0" err="1">
                <a:latin typeface="Calibri" panose="020F0502020204030204" pitchFamily="34" charset="0"/>
              </a:rPr>
              <a:t>roces</a:t>
            </a:r>
            <a:r>
              <a:rPr lang="en-US" altLang="nl-BE" sz="1800" dirty="0">
                <a:latin typeface="Calibri" panose="020F0502020204030204" pitchFamily="34" charset="0"/>
              </a:rPr>
              <a:t> om </a:t>
            </a:r>
            <a:r>
              <a:rPr lang="en-US" altLang="nl-BE" sz="1800" dirty="0" err="1">
                <a:latin typeface="Calibri" panose="020F0502020204030204" pitchFamily="34" charset="0"/>
              </a:rPr>
              <a:t>bepaalde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  <a:r>
              <a:rPr lang="en-US" altLang="nl-BE" sz="1800" dirty="0" err="1">
                <a:latin typeface="Calibri" panose="020F0502020204030204" pitchFamily="34" charset="0"/>
              </a:rPr>
              <a:t>cellen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  <a:r>
              <a:rPr lang="en-US" altLang="nl-BE" sz="1800" dirty="0" err="1">
                <a:latin typeface="Calibri" panose="020F0502020204030204" pitchFamily="34" charset="0"/>
              </a:rPr>
              <a:t>naar</a:t>
            </a:r>
            <a:r>
              <a:rPr lang="en-US" altLang="nl-BE" sz="1800" dirty="0">
                <a:latin typeface="Calibri" panose="020F0502020204030204" pitchFamily="34" charset="0"/>
              </a:rPr>
              <a:t> de </a:t>
            </a:r>
            <a:r>
              <a:rPr lang="en-US" altLang="nl-BE" sz="1800" dirty="0" err="1">
                <a:latin typeface="Calibri" panose="020F0502020204030204" pitchFamily="34" charset="0"/>
              </a:rPr>
              <a:t>plaats</a:t>
            </a:r>
            <a:r>
              <a:rPr lang="en-US" altLang="nl-BE" sz="1800" dirty="0">
                <a:latin typeface="Calibri" panose="020F0502020204030204" pitchFamily="34" charset="0"/>
              </a:rPr>
              <a:t> van injury </a:t>
            </a:r>
            <a:r>
              <a:rPr lang="en-US" altLang="nl-BE" sz="1800" dirty="0" err="1">
                <a:latin typeface="Calibri" panose="020F0502020204030204" pitchFamily="34" charset="0"/>
              </a:rPr>
              <a:t>aan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  <a:r>
              <a:rPr lang="en-US" altLang="nl-BE" sz="1800" dirty="0" err="1">
                <a:latin typeface="Calibri" panose="020F0502020204030204" pitchFamily="34" charset="0"/>
              </a:rPr>
              <a:t>te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  <a:r>
              <a:rPr lang="en-US" altLang="nl-BE" sz="1800" dirty="0" err="1">
                <a:latin typeface="Calibri" panose="020F0502020204030204" pitchFamily="34" charset="0"/>
              </a:rPr>
              <a:t>trekken</a:t>
            </a:r>
            <a:endParaRPr lang="en-US" altLang="nl-BE" sz="18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BE" sz="1800" b="1" dirty="0">
                <a:latin typeface="Calibri" panose="020F0502020204030204" pitchFamily="34" charset="0"/>
              </a:rPr>
              <a:t>Cellular adherence         </a:t>
            </a:r>
            <a:r>
              <a:rPr lang="en-US" altLang="nl-BE" sz="1800" dirty="0" err="1">
                <a:latin typeface="Calibri" panose="020F0502020204030204" pitchFamily="34" charset="0"/>
              </a:rPr>
              <a:t>Cellen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  <a:r>
              <a:rPr lang="en-US" altLang="nl-BE" sz="1800" dirty="0" err="1">
                <a:latin typeface="Calibri" panose="020F0502020204030204" pitchFamily="34" charset="0"/>
              </a:rPr>
              <a:t>bewegen</a:t>
            </a:r>
            <a:r>
              <a:rPr lang="en-US" altLang="nl-BE" sz="1800" dirty="0">
                <a:latin typeface="Calibri" panose="020F0502020204030204" pitchFamily="34" charset="0"/>
              </a:rPr>
              <a:t> constant in de </a:t>
            </a:r>
            <a:r>
              <a:rPr lang="en-US" altLang="nl-BE" sz="1800" dirty="0" err="1">
                <a:latin typeface="Calibri" panose="020F0502020204030204" pitchFamily="34" charset="0"/>
              </a:rPr>
              <a:t>bloedbaan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  <a:r>
              <a:rPr lang="en-US" altLang="nl-BE" sz="18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nl-BE" sz="1800" dirty="0" err="1">
                <a:latin typeface="Calibri" panose="020F0502020204030204" pitchFamily="34" charset="0"/>
              </a:rPr>
              <a:t>adhesiemolecules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  <a:r>
              <a:rPr lang="en-US" altLang="nl-BE" sz="1800" dirty="0" err="1">
                <a:latin typeface="Calibri" panose="020F0502020204030204" pitchFamily="34" charset="0"/>
              </a:rPr>
              <a:t>nodig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nl-BE" sz="1800" b="1" dirty="0">
                <a:latin typeface="Calibri" panose="020F0502020204030204" pitchFamily="34" charset="0"/>
              </a:rPr>
              <a:t>Cellular migration</a:t>
            </a:r>
            <a:r>
              <a:rPr lang="en-US" altLang="nl-BE" sz="1800" dirty="0">
                <a:latin typeface="Calibri" panose="020F0502020204030204" pitchFamily="34" charset="0"/>
              </a:rPr>
              <a:t>	        </a:t>
            </a:r>
            <a:r>
              <a:rPr lang="en-US" altLang="nl-BE" dirty="0" err="1">
                <a:latin typeface="Calibri" panose="020F0502020204030204" pitchFamily="34" charset="0"/>
              </a:rPr>
              <a:t>B</a:t>
            </a:r>
            <a:r>
              <a:rPr lang="en-US" altLang="nl-BE" sz="1800" dirty="0" err="1">
                <a:latin typeface="Calibri" panose="020F0502020204030204" pitchFamily="34" charset="0"/>
              </a:rPr>
              <a:t>ewegen</a:t>
            </a:r>
            <a:r>
              <a:rPr lang="en-US" altLang="nl-BE" sz="1800" dirty="0">
                <a:latin typeface="Calibri" panose="020F0502020204030204" pitchFamily="34" charset="0"/>
              </a:rPr>
              <a:t> (via </a:t>
            </a:r>
            <a:r>
              <a:rPr lang="en-US" altLang="nl-BE" sz="1800" dirty="0" err="1">
                <a:latin typeface="Calibri" panose="020F0502020204030204" pitchFamily="34" charset="0"/>
              </a:rPr>
              <a:t>diapedese</a:t>
            </a:r>
            <a:r>
              <a:rPr lang="en-US" altLang="nl-BE" sz="1800" dirty="0">
                <a:latin typeface="Calibri" panose="020F0502020204030204" pitchFamily="34" charset="0"/>
              </a:rPr>
              <a:t>) over </a:t>
            </a:r>
            <a:r>
              <a:rPr lang="en-US" altLang="nl-BE" sz="1800" dirty="0" err="1">
                <a:latin typeface="Calibri" panose="020F0502020204030204" pitchFamily="34" charset="0"/>
              </a:rPr>
              <a:t>endotheliale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  <a:r>
              <a:rPr lang="en-US" altLang="nl-BE" sz="1800" dirty="0" err="1">
                <a:latin typeface="Calibri" panose="020F0502020204030204" pitchFamily="34" charset="0"/>
              </a:rPr>
              <a:t>barrière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  <a:r>
              <a:rPr lang="en-US" altLang="nl-BE" sz="1800" dirty="0" err="1">
                <a:latin typeface="Calibri" panose="020F0502020204030204" pitchFamily="34" charset="0"/>
              </a:rPr>
              <a:t>heen</a:t>
            </a:r>
            <a:r>
              <a:rPr lang="en-US" altLang="nl-BE" sz="1800" dirty="0">
                <a:latin typeface="Calibri" panose="020F0502020204030204" pitchFamily="34" charset="0"/>
              </a:rPr>
              <a:t> (= </a:t>
            </a:r>
            <a:r>
              <a:rPr lang="en-US" altLang="nl-BE" sz="1800" dirty="0" err="1">
                <a:latin typeface="Calibri" panose="020F0502020204030204" pitchFamily="34" charset="0"/>
              </a:rPr>
              <a:t>binnenste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  <a:r>
              <a:rPr lang="en-US" altLang="nl-BE" sz="1800" dirty="0" err="1">
                <a:latin typeface="Calibri" panose="020F0502020204030204" pitchFamily="34" charset="0"/>
              </a:rPr>
              <a:t>aflijning</a:t>
            </a:r>
            <a:r>
              <a:rPr lang="en-US" altLang="nl-BE" sz="1800" dirty="0">
                <a:latin typeface="Calibri" panose="020F0502020204030204" pitchFamily="34" charset="0"/>
              </a:rPr>
              <a:t> </a:t>
            </a:r>
            <a:r>
              <a:rPr lang="en-US" altLang="nl-BE" sz="1800" dirty="0" err="1">
                <a:latin typeface="Calibri" panose="020F0502020204030204" pitchFamily="34" charset="0"/>
              </a:rPr>
              <a:t>bloedvaten</a:t>
            </a:r>
            <a:r>
              <a:rPr lang="en-US" altLang="nl-BE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6696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igure_3.3.jpg">
            <a:extLst>
              <a:ext uri="{FF2B5EF4-FFF2-40B4-BE49-F238E27FC236}">
                <a16:creationId xmlns:a16="http://schemas.microsoft.com/office/drawing/2014/main" id="{59D9BE90-19D6-FF08-F4F1-890D4FA2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40" y="5151120"/>
            <a:ext cx="1097280" cy="14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2B38181-EEAB-0439-29CA-A33DCEB382AD}"/>
              </a:ext>
            </a:extLst>
          </p:cNvPr>
          <p:cNvSpPr/>
          <p:nvPr/>
        </p:nvSpPr>
        <p:spPr>
          <a:xfrm>
            <a:off x="8010445" y="3386665"/>
            <a:ext cx="194710" cy="30813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" name="Picture 3" descr="figure_3.3.jpg">
            <a:extLst>
              <a:ext uri="{FF2B5EF4-FFF2-40B4-BE49-F238E27FC236}">
                <a16:creationId xmlns:a16="http://schemas.microsoft.com/office/drawing/2014/main" id="{EB30023D-5AE1-DDFD-CA60-D53C4DDC64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1701" y="2959100"/>
            <a:ext cx="1179626" cy="217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igure_3.3.jpg">
            <a:extLst>
              <a:ext uri="{FF2B5EF4-FFF2-40B4-BE49-F238E27FC236}">
                <a16:creationId xmlns:a16="http://schemas.microsoft.com/office/drawing/2014/main" id="{2BA2E2BE-76E4-357F-848D-0A5D13E98B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7481" y="2760089"/>
            <a:ext cx="1179626" cy="217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CE4644-147D-8E7E-8514-2E0D64089A7C}"/>
              </a:ext>
            </a:extLst>
          </p:cNvPr>
          <p:cNvSpPr txBox="1"/>
          <p:nvPr/>
        </p:nvSpPr>
        <p:spPr>
          <a:xfrm>
            <a:off x="641131" y="3086827"/>
            <a:ext cx="507649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0988" indent="-280988"/>
            <a:endParaRPr lang="en-US" altLang="nl-BE" b="1" dirty="0">
              <a:sym typeface="Wingdings" pitchFamily="2" charset="2"/>
            </a:endParaRPr>
          </a:p>
          <a:p>
            <a:pPr marL="280988" indent="-280988"/>
            <a:r>
              <a:rPr lang="en-US" altLang="nl-BE" b="1" dirty="0" err="1">
                <a:sym typeface="Wingdings" pitchFamily="2" charset="2"/>
              </a:rPr>
              <a:t>Welke</a:t>
            </a:r>
            <a:r>
              <a:rPr lang="en-US" altLang="nl-BE" b="1" dirty="0">
                <a:sym typeface="Wingdings" pitchFamily="2" charset="2"/>
              </a:rPr>
              <a:t> </a:t>
            </a:r>
            <a:r>
              <a:rPr lang="en-US" altLang="nl-BE" b="1" dirty="0" err="1">
                <a:sym typeface="Wingdings" pitchFamily="2" charset="2"/>
              </a:rPr>
              <a:t>cellen</a:t>
            </a:r>
            <a:r>
              <a:rPr lang="en-US" altLang="nl-BE" b="1" dirty="0">
                <a:sym typeface="Wingdings" pitchFamily="2" charset="2"/>
              </a:rPr>
              <a:t>?</a:t>
            </a:r>
          </a:p>
          <a:p>
            <a:pPr marL="280988" indent="-280988"/>
            <a:endParaRPr lang="en-US" altLang="nl-BE" sz="1800" b="1" dirty="0"/>
          </a:p>
          <a:p>
            <a:pPr marL="280988" indent="-280988"/>
            <a:r>
              <a:rPr lang="en-US" altLang="nl-BE" sz="1800" b="1" dirty="0"/>
              <a:t>	</a:t>
            </a:r>
            <a:r>
              <a:rPr lang="en-US" altLang="nl-BE" sz="1800" b="1" dirty="0" err="1"/>
              <a:t>Polymorphonuclairen</a:t>
            </a:r>
            <a:r>
              <a:rPr lang="en-US" altLang="nl-BE" b="1" dirty="0"/>
              <a:t> (PMN = </a:t>
            </a:r>
            <a:r>
              <a:rPr lang="en-US" altLang="nl-BE" sz="1800" b="1" dirty="0" err="1"/>
              <a:t>neutrofielen</a:t>
            </a:r>
            <a:r>
              <a:rPr lang="en-US" altLang="nl-BE" b="1" dirty="0"/>
              <a:t>)</a:t>
            </a:r>
          </a:p>
          <a:p>
            <a:pPr marL="280988" indent="-280988"/>
            <a:r>
              <a:rPr lang="en-US" altLang="nl-BE" sz="1800" dirty="0">
                <a:sym typeface="Wingdings" pitchFamily="2" charset="2"/>
              </a:rPr>
              <a:t> 	 </a:t>
            </a:r>
            <a:r>
              <a:rPr lang="en-US" altLang="nl-BE" sz="1800" dirty="0" err="1">
                <a:sym typeface="Wingdings" pitchFamily="2" charset="2"/>
              </a:rPr>
              <a:t>fagocytose</a:t>
            </a:r>
            <a:r>
              <a:rPr lang="en-US" altLang="nl-BE" dirty="0">
                <a:sym typeface="Wingdings" pitchFamily="2" charset="2"/>
              </a:rPr>
              <a:t> = </a:t>
            </a:r>
            <a:r>
              <a:rPr lang="en-US" altLang="nl-BE" sz="1800" dirty="0" err="1">
                <a:sym typeface="Wingdings" pitchFamily="2" charset="2"/>
              </a:rPr>
              <a:t>verwijderen</a:t>
            </a:r>
            <a:r>
              <a:rPr lang="en-US" altLang="nl-BE" sz="1800" dirty="0">
                <a:sym typeface="Wingdings" pitchFamily="2" charset="2"/>
              </a:rPr>
              <a:t> </a:t>
            </a:r>
            <a:r>
              <a:rPr lang="en-US" altLang="nl-BE" sz="1800" dirty="0" err="1">
                <a:sym typeface="Wingdings" pitchFamily="2" charset="2"/>
              </a:rPr>
              <a:t>dood</a:t>
            </a:r>
            <a:r>
              <a:rPr lang="en-US" altLang="nl-BE" sz="1800" dirty="0">
                <a:sym typeface="Wingdings" pitchFamily="2" charset="2"/>
              </a:rPr>
              <a:t> </a:t>
            </a:r>
            <a:r>
              <a:rPr lang="en-US" altLang="nl-BE" sz="1800" dirty="0" err="1">
                <a:sym typeface="Wingdings" pitchFamily="2" charset="2"/>
              </a:rPr>
              <a:t>weefsel</a:t>
            </a:r>
            <a:r>
              <a:rPr lang="en-US" altLang="nl-BE" sz="1800" dirty="0">
                <a:sym typeface="Wingdings" pitchFamily="2" charset="2"/>
              </a:rPr>
              <a:t>  </a:t>
            </a:r>
          </a:p>
          <a:p>
            <a:pPr marL="280988" indent="-280988"/>
            <a:r>
              <a:rPr lang="en-US" altLang="nl-BE" dirty="0">
                <a:sym typeface="Wingdings" pitchFamily="2" charset="2"/>
              </a:rPr>
              <a:t>          </a:t>
            </a:r>
            <a:r>
              <a:rPr lang="en-US" altLang="nl-BE" sz="1800" dirty="0" err="1">
                <a:sym typeface="Wingdings" pitchFamily="2" charset="2"/>
              </a:rPr>
              <a:t>pusvorming</a:t>
            </a:r>
            <a:r>
              <a:rPr lang="en-US" altLang="nl-BE" sz="1800" dirty="0">
                <a:sym typeface="Wingdings" pitchFamily="2" charset="2"/>
              </a:rPr>
              <a:t> </a:t>
            </a:r>
            <a:r>
              <a:rPr lang="en-US" altLang="nl-BE" sz="1600" dirty="0">
                <a:sym typeface="Wingdings" pitchFamily="2" charset="2"/>
              </a:rPr>
              <a:t>(</a:t>
            </a:r>
            <a:r>
              <a:rPr lang="en-US" altLang="nl-BE" sz="1600" dirty="0" err="1">
                <a:sym typeface="Wingdings" pitchFamily="2" charset="2"/>
              </a:rPr>
              <a:t>etter</a:t>
            </a:r>
            <a:r>
              <a:rPr lang="en-US" altLang="nl-BE" sz="1600" dirty="0">
                <a:sym typeface="Wingdings" pitchFamily="2" charset="2"/>
              </a:rPr>
              <a:t>) </a:t>
            </a:r>
            <a:endParaRPr lang="en-US" altLang="nl-BE" sz="1600" dirty="0"/>
          </a:p>
          <a:p>
            <a:pPr marL="280988" indent="-280988" eaLnBrk="1" hangingPunct="1"/>
            <a:endParaRPr lang="en-US" altLang="nl-BE" b="1" dirty="0"/>
          </a:p>
          <a:p>
            <a:pPr marL="280988" indent="-280988" eaLnBrk="1" hangingPunct="1"/>
            <a:r>
              <a:rPr lang="en-US" altLang="nl-BE" b="1" dirty="0"/>
              <a:t>	</a:t>
            </a:r>
            <a:r>
              <a:rPr lang="en-US" altLang="nl-BE" b="1" dirty="0" err="1"/>
              <a:t>Bloedplaatjes</a:t>
            </a:r>
            <a:endParaRPr lang="en-US" altLang="nl-BE" b="1" dirty="0"/>
          </a:p>
          <a:p>
            <a:pPr marL="280988" indent="-280988" eaLnBrk="1" hangingPunct="1"/>
            <a:r>
              <a:rPr lang="en-US" altLang="nl-BE" dirty="0">
                <a:sym typeface="Wingdings" pitchFamily="2" charset="2"/>
              </a:rPr>
              <a:t>  	 </a:t>
            </a:r>
            <a:r>
              <a:rPr lang="en-US" altLang="nl-BE" sz="1800" dirty="0"/>
              <a:t>stop </a:t>
            </a:r>
            <a:r>
              <a:rPr lang="en-US" altLang="nl-BE" sz="1800" dirty="0" err="1"/>
              <a:t>bloeding</a:t>
            </a:r>
            <a:r>
              <a:rPr lang="en-US" altLang="nl-BE" dirty="0"/>
              <a:t>,</a:t>
            </a:r>
            <a:r>
              <a:rPr lang="en-US" altLang="nl-BE" sz="1800" dirty="0"/>
              <a:t> </a:t>
            </a:r>
            <a:r>
              <a:rPr lang="en-US" altLang="nl-BE" sz="1800" dirty="0" err="1"/>
              <a:t>herstel</a:t>
            </a:r>
            <a:r>
              <a:rPr lang="en-US" altLang="nl-BE" sz="1800" dirty="0"/>
              <a:t> van de basis </a:t>
            </a:r>
            <a:r>
              <a:rPr lang="en-US" altLang="nl-BE" sz="1800" dirty="0" err="1"/>
              <a:t>structuur</a:t>
            </a:r>
            <a:endParaRPr lang="en-US" altLang="nl-BE" sz="1800" dirty="0"/>
          </a:p>
          <a:p>
            <a:pPr marL="280988" indent="-280988" eaLnBrk="1" hangingPunct="1"/>
            <a:endParaRPr lang="en-US" altLang="nl-BE" sz="1800" b="1" dirty="0"/>
          </a:p>
          <a:p>
            <a:pPr marL="280988" indent="-280988" eaLnBrk="1" hangingPunct="1"/>
            <a:r>
              <a:rPr lang="en-US" altLang="nl-BE" sz="1800" b="1" dirty="0"/>
              <a:t>	</a:t>
            </a:r>
            <a:r>
              <a:rPr lang="en-US" altLang="nl-BE" sz="1800" b="1" dirty="0" err="1"/>
              <a:t>Mastcel</a:t>
            </a:r>
            <a:endParaRPr lang="en-US" altLang="nl-BE" sz="1800" b="1" dirty="0"/>
          </a:p>
          <a:p>
            <a:pPr marL="280988" indent="-280988" eaLnBrk="1" hangingPunct="1"/>
            <a:r>
              <a:rPr lang="en-US" altLang="nl-BE" dirty="0">
                <a:sym typeface="Wingdings" pitchFamily="2" charset="2"/>
              </a:rPr>
              <a:t>  	</a:t>
            </a:r>
            <a:r>
              <a:rPr lang="en-US" altLang="nl-BE" sz="1800" dirty="0"/>
              <a:t> </a:t>
            </a:r>
            <a:r>
              <a:rPr lang="en-US" altLang="nl-BE" sz="1800" dirty="0" err="1"/>
              <a:t>degranulatie</a:t>
            </a:r>
            <a:r>
              <a:rPr lang="en-US" altLang="nl-BE" sz="1800" dirty="0"/>
              <a:t> </a:t>
            </a:r>
            <a:r>
              <a:rPr lang="en-US" altLang="nl-BE" sz="1800" dirty="0">
                <a:sym typeface="Wingdings" pitchFamily="2" charset="2"/>
              </a:rPr>
              <a:t> </a:t>
            </a:r>
            <a:r>
              <a:rPr lang="en-US" altLang="nl-BE" sz="1800" dirty="0" err="1">
                <a:sym typeface="Wingdings" pitchFamily="2" charset="2"/>
              </a:rPr>
              <a:t>nog</a:t>
            </a:r>
            <a:r>
              <a:rPr lang="en-US" altLang="nl-BE" sz="1800" dirty="0">
                <a:sym typeface="Wingdings" pitchFamily="2" charset="2"/>
              </a:rPr>
              <a:t> </a:t>
            </a:r>
            <a:r>
              <a:rPr lang="en-US" altLang="nl-BE" sz="1800" dirty="0" err="1">
                <a:sym typeface="Wingdings" pitchFamily="2" charset="2"/>
              </a:rPr>
              <a:t>meer</a:t>
            </a:r>
            <a:r>
              <a:rPr lang="en-US" altLang="nl-BE" sz="1800" dirty="0">
                <a:sym typeface="Wingdings" pitchFamily="2" charset="2"/>
              </a:rPr>
              <a:t> </a:t>
            </a:r>
            <a:r>
              <a:rPr lang="en-US" altLang="nl-BE" sz="1800" dirty="0" err="1">
                <a:sym typeface="Wingdings" pitchFamily="2" charset="2"/>
              </a:rPr>
              <a:t>cellen</a:t>
            </a:r>
            <a:r>
              <a:rPr lang="en-US" altLang="nl-BE" sz="1800" dirty="0">
                <a:sym typeface="Wingdings" pitchFamily="2" charset="2"/>
              </a:rPr>
              <a:t> </a:t>
            </a:r>
            <a:r>
              <a:rPr lang="en-US" altLang="nl-BE" sz="1800" dirty="0" err="1">
                <a:sym typeface="Wingdings" pitchFamily="2" charset="2"/>
              </a:rPr>
              <a:t>aangetrokken</a:t>
            </a:r>
            <a:endParaRPr lang="en-US" altLang="nl-BE" sz="1800" dirty="0">
              <a:sym typeface="Wingdings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F7EDC-738A-E251-8499-6D1A15FB593E}"/>
              </a:ext>
            </a:extLst>
          </p:cNvPr>
          <p:cNvSpPr txBox="1"/>
          <p:nvPr/>
        </p:nvSpPr>
        <p:spPr>
          <a:xfrm>
            <a:off x="7975640" y="473818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 dirty="0">
                <a:solidFill>
                  <a:srgbClr val="FF0000"/>
                </a:solidFill>
              </a:rPr>
              <a:t>cellular response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F65C421-3519-020E-CEDB-105190CEA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</a:p>
        </p:txBody>
      </p:sp>
    </p:spTree>
    <p:extLst>
      <p:ext uri="{BB962C8B-B14F-4D97-AF65-F5344CB8AC3E}">
        <p14:creationId xmlns:p14="http://schemas.microsoft.com/office/powerpoint/2010/main" val="1780590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2F7D5-6E7A-AC2F-0872-43818C400A3C}"/>
              </a:ext>
            </a:extLst>
          </p:cNvPr>
          <p:cNvSpPr txBox="1"/>
          <p:nvPr/>
        </p:nvSpPr>
        <p:spPr>
          <a:xfrm>
            <a:off x="1021736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/>
              <a:t>vascular response</a:t>
            </a:r>
            <a:endParaRPr lang="en-US" b="1" u="sng"/>
          </a:p>
        </p:txBody>
      </p:sp>
      <p:pic>
        <p:nvPicPr>
          <p:cNvPr id="6" name="Picture 3" descr="figure_3.3.jpg">
            <a:extLst>
              <a:ext uri="{FF2B5EF4-FFF2-40B4-BE49-F238E27FC236}">
                <a16:creationId xmlns:a16="http://schemas.microsoft.com/office/drawing/2014/main" id="{59D9BE90-19D6-FF08-F4F1-890D4FA2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40" y="5151120"/>
            <a:ext cx="1097280" cy="14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9E5950-0A8F-1FC6-453F-368A18A9764B}"/>
              </a:ext>
            </a:extLst>
          </p:cNvPr>
          <p:cNvSpPr txBox="1"/>
          <p:nvPr/>
        </p:nvSpPr>
        <p:spPr>
          <a:xfrm>
            <a:off x="8259418" y="4769712"/>
            <a:ext cx="232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1800" b="1" u="sng"/>
              <a:t>cellular response</a:t>
            </a:r>
            <a:endParaRPr lang="en-US" b="1" u="sn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B0C61-C108-5DEC-673D-A6CF7E193EDB}"/>
              </a:ext>
            </a:extLst>
          </p:cNvPr>
          <p:cNvSpPr txBox="1"/>
          <p:nvPr/>
        </p:nvSpPr>
        <p:spPr>
          <a:xfrm>
            <a:off x="8259418" y="1317901"/>
            <a:ext cx="3269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b="1" u="sng" dirty="0">
                <a:latin typeface="Calibri" panose="020F0502020204030204" pitchFamily="34" charset="0"/>
              </a:rPr>
              <a:t>Plasma proteine systemen</a:t>
            </a:r>
          </a:p>
          <a:p>
            <a:pPr eaLnBrk="1" hangingPunct="1"/>
            <a:r>
              <a:rPr lang="nl-BE" altLang="nl-BE" b="1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nl-BE" altLang="nl-BE" b="1" dirty="0">
                <a:solidFill>
                  <a:schemeClr val="bg1"/>
                </a:solidFill>
                <a:latin typeface="Calibri" panose="020F0502020204030204" pitchFamily="34" charset="0"/>
              </a:rPr>
              <a:t>worden niet besproken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DDB1481-C305-3294-454D-0A144C721DFD}"/>
              </a:ext>
            </a:extLst>
          </p:cNvPr>
          <p:cNvSpPr/>
          <p:nvPr/>
        </p:nvSpPr>
        <p:spPr>
          <a:xfrm>
            <a:off x="7980466" y="1422832"/>
            <a:ext cx="194710" cy="646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A4EFDE0-5B30-BAD8-76B0-644B1DD38125}"/>
              </a:ext>
            </a:extLst>
          </p:cNvPr>
          <p:cNvSpPr/>
          <p:nvPr/>
        </p:nvSpPr>
        <p:spPr>
          <a:xfrm>
            <a:off x="7982965" y="2234799"/>
            <a:ext cx="194710" cy="646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9F9111F-DC2B-F25D-06C5-F0777E9C1229}"/>
              </a:ext>
            </a:extLst>
          </p:cNvPr>
          <p:cNvSpPr/>
          <p:nvPr/>
        </p:nvSpPr>
        <p:spPr>
          <a:xfrm>
            <a:off x="8010445" y="3386665"/>
            <a:ext cx="194710" cy="30813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B0D4BE0-5780-EAE6-0A16-63AFCB2427F3}"/>
              </a:ext>
            </a:extLst>
          </p:cNvPr>
          <p:cNvSpPr/>
          <p:nvPr/>
        </p:nvSpPr>
        <p:spPr>
          <a:xfrm rot="10800000">
            <a:off x="3954901" y="3395131"/>
            <a:ext cx="194710" cy="30813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E01E3-3107-FF8A-903F-4601377A8985}"/>
              </a:ext>
            </a:extLst>
          </p:cNvPr>
          <p:cNvSpPr txBox="1"/>
          <p:nvPr/>
        </p:nvSpPr>
        <p:spPr>
          <a:xfrm>
            <a:off x="8259417" y="2069163"/>
            <a:ext cx="40168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</a:rPr>
              <a:t>Productie en vrijstelling van </a:t>
            </a:r>
            <a:r>
              <a:rPr lang="nl-BE" altLang="nl-BE" b="1" u="sng" dirty="0">
                <a:latin typeface="Calibri" panose="020F0502020204030204" pitchFamily="34" charset="0"/>
              </a:rPr>
              <a:t>inflammatoire mediatoren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</a:rPr>
              <a:t>- mast cellen (WBC subtype)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  </a:t>
            </a:r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</a:rPr>
              <a:t> o.a. histamine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</a:rPr>
              <a:t>- andere celtypes </a:t>
            </a:r>
          </a:p>
          <a:p>
            <a:pPr eaLnBrk="1" hangingPunct="1"/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  <a:sym typeface="Wingdings" pitchFamily="2" charset="2"/>
              </a:rPr>
              <a:t>  </a:t>
            </a:r>
            <a:r>
              <a:rPr lang="nl-BE" altLang="nl-BE" dirty="0">
                <a:solidFill>
                  <a:schemeClr val="bg1"/>
                </a:solidFill>
                <a:latin typeface="Calibri" panose="020F0502020204030204" pitchFamily="34" charset="0"/>
              </a:rPr>
              <a:t>cytokines (subtype chemokines)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D96BF44-C470-A65D-6445-0BAD40FE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46" y="354722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nl-BE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3200" kern="0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chart</a:t>
            </a:r>
          </a:p>
        </p:txBody>
      </p:sp>
    </p:spTree>
    <p:extLst>
      <p:ext uri="{BB962C8B-B14F-4D97-AF65-F5344CB8AC3E}">
        <p14:creationId xmlns:p14="http://schemas.microsoft.com/office/powerpoint/2010/main" val="1941868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1" y="416762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Manifestations of Inflammation</a:t>
            </a:r>
            <a:r>
              <a:rPr lang="en-US" altLang="nl-BE" sz="3200" dirty="0"/>
              <a:t>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49899" y="1082894"/>
            <a:ext cx="11890374" cy="4525963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b="1" dirty="0"/>
              <a:t>Locale </a:t>
            </a:r>
            <a:r>
              <a:rPr lang="en-US" altLang="nl-BE" sz="2400" b="1" dirty="0" err="1"/>
              <a:t>symptomen</a:t>
            </a:r>
            <a:r>
              <a:rPr lang="en-US" altLang="nl-BE" sz="2400" b="1" dirty="0"/>
              <a:t> (= op </a:t>
            </a:r>
            <a:r>
              <a:rPr lang="en-US" altLang="nl-BE" sz="2400" b="1" dirty="0" err="1"/>
              <a:t>plaats</a:t>
            </a:r>
            <a:r>
              <a:rPr lang="en-US" altLang="nl-BE" sz="2400" b="1" dirty="0"/>
              <a:t> van </a:t>
            </a:r>
            <a:r>
              <a:rPr lang="en-US" altLang="nl-BE" sz="2400" b="1" dirty="0" err="1"/>
              <a:t>schade</a:t>
            </a:r>
            <a:r>
              <a:rPr lang="en-US" altLang="nl-BE" sz="2400" b="1" dirty="0"/>
              <a:t>)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		warm, </a:t>
            </a:r>
            <a:r>
              <a:rPr lang="en-US" altLang="nl-BE" sz="2400" dirty="0" err="1"/>
              <a:t>roog</a:t>
            </a:r>
            <a:r>
              <a:rPr lang="en-US" altLang="nl-BE" sz="2400" dirty="0"/>
              <a:t>, </a:t>
            </a:r>
            <a:r>
              <a:rPr lang="en-US" altLang="nl-BE" sz="2400" dirty="0" err="1"/>
              <a:t>gezwollen</a:t>
            </a:r>
            <a:r>
              <a:rPr lang="en-US" altLang="nl-BE" sz="2400" dirty="0"/>
              <a:t>, </a:t>
            </a:r>
            <a:r>
              <a:rPr lang="en-US" altLang="nl-BE" sz="2400" dirty="0" err="1"/>
              <a:t>pijn</a:t>
            </a:r>
            <a:r>
              <a:rPr lang="en-US" altLang="nl-BE" sz="2400" dirty="0"/>
              <a:t>, 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		</a:t>
            </a:r>
            <a:r>
              <a:rPr lang="en-US" altLang="nl-BE" sz="2400" dirty="0" err="1"/>
              <a:t>verlies</a:t>
            </a:r>
            <a:r>
              <a:rPr lang="en-US" altLang="nl-BE" sz="2400" dirty="0"/>
              <a:t> van </a:t>
            </a:r>
            <a:r>
              <a:rPr lang="en-US" altLang="nl-BE" sz="2400" dirty="0" err="1"/>
              <a:t>functie</a:t>
            </a:r>
            <a:endParaRPr lang="en-US" altLang="nl-BE" sz="2400" dirty="0"/>
          </a:p>
          <a:p>
            <a:pPr marL="0" indent="0" eaLnBrk="1" hangingPunct="1">
              <a:buNone/>
            </a:pPr>
            <a:endParaRPr lang="en-US" altLang="nl-BE" sz="2400" dirty="0"/>
          </a:p>
          <a:p>
            <a:pPr marL="0" indent="0" eaLnBrk="1" hangingPunct="1">
              <a:buNone/>
            </a:pPr>
            <a:r>
              <a:rPr lang="en-US" altLang="nl-BE" sz="2400" b="1" dirty="0" err="1"/>
              <a:t>Systemische</a:t>
            </a:r>
            <a:r>
              <a:rPr lang="en-US" altLang="nl-BE" sz="2400" b="1" dirty="0"/>
              <a:t> (</a:t>
            </a:r>
            <a:r>
              <a:rPr lang="en-US" altLang="nl-BE" sz="2400" b="1" dirty="0" err="1"/>
              <a:t>algemene</a:t>
            </a:r>
            <a:r>
              <a:rPr lang="en-US" altLang="nl-BE" sz="2400" b="1" dirty="0"/>
              <a:t>) </a:t>
            </a:r>
            <a:r>
              <a:rPr lang="en-US" altLang="nl-BE" sz="2400" b="1" dirty="0" err="1"/>
              <a:t>symptomen</a:t>
            </a:r>
            <a:endParaRPr lang="en-US" altLang="nl-BE" sz="2400" b="1" dirty="0"/>
          </a:p>
          <a:p>
            <a:pPr marL="0" indent="0" eaLnBrk="1" hangingPunct="1">
              <a:buNone/>
            </a:pPr>
            <a:endParaRPr lang="en-US" altLang="nl-BE" sz="600" b="1" dirty="0"/>
          </a:p>
          <a:p>
            <a:pPr marL="0" indent="0" eaLnBrk="1" hangingPunct="1">
              <a:buNone/>
            </a:pPr>
            <a:r>
              <a:rPr lang="en-US" altLang="nl-BE" sz="2400" b="1" dirty="0"/>
              <a:t>   		</a:t>
            </a:r>
            <a:r>
              <a:rPr lang="en-US" altLang="nl-BE" sz="2400" b="1" dirty="0" err="1"/>
              <a:t>Klinisch</a:t>
            </a:r>
            <a:r>
              <a:rPr lang="en-US" altLang="nl-BE" sz="2400" b="1" dirty="0"/>
              <a:t>	</a:t>
            </a:r>
          </a:p>
          <a:p>
            <a:pPr marL="0" indent="0" eaLnBrk="1" hangingPunct="1">
              <a:buNone/>
            </a:pPr>
            <a:r>
              <a:rPr lang="en-US" altLang="nl-BE" sz="2400" b="1" dirty="0"/>
              <a:t>		</a:t>
            </a:r>
            <a:r>
              <a:rPr lang="en-US" altLang="nl-BE" sz="2400" dirty="0" err="1"/>
              <a:t>koorts</a:t>
            </a:r>
            <a:r>
              <a:rPr lang="en-US" altLang="nl-BE" sz="2400" dirty="0"/>
              <a:t> (</a:t>
            </a:r>
            <a:r>
              <a:rPr lang="en-US" altLang="zh-CN" sz="2400" dirty="0">
                <a:latin typeface="Calibri" panose="020F0502020204030204" pitchFamily="34" charset="0"/>
              </a:rPr>
              <a:t>effect van WBC </a:t>
            </a:r>
            <a:r>
              <a:rPr lang="en-US" altLang="zh-CN" sz="2400" dirty="0" err="1">
                <a:latin typeface="Calibri" panose="020F0502020204030204" pitchFamily="34" charset="0"/>
              </a:rPr>
              <a:t>mediatoren</a:t>
            </a:r>
            <a:r>
              <a:rPr lang="en-US" altLang="zh-CN" sz="2400" dirty="0">
                <a:latin typeface="Calibri" panose="020F0502020204030204" pitchFamily="34" charset="0"/>
              </a:rPr>
              <a:t> op de hypothalamus)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	  	</a:t>
            </a:r>
            <a:r>
              <a:rPr lang="en-US" altLang="nl-BE" sz="2400" dirty="0" err="1"/>
              <a:t>vermoeidheid</a:t>
            </a:r>
            <a:r>
              <a:rPr lang="en-US" altLang="nl-BE" sz="2400" dirty="0"/>
              <a:t>, </a:t>
            </a:r>
            <a:r>
              <a:rPr lang="en-US" altLang="nl-BE" sz="2400" dirty="0" err="1"/>
              <a:t>gewichtsverlies</a:t>
            </a:r>
            <a:endParaRPr lang="en-US" altLang="nl-BE" sz="2400" dirty="0"/>
          </a:p>
          <a:p>
            <a:pPr marL="0" indent="0" eaLnBrk="1" hangingPunct="1">
              <a:buNone/>
            </a:pPr>
            <a:r>
              <a:rPr lang="en-US" altLang="nl-BE" sz="2400" b="1" dirty="0"/>
              <a:t>   		</a:t>
            </a:r>
          </a:p>
          <a:p>
            <a:pPr marL="0" indent="0" eaLnBrk="1" hangingPunct="1">
              <a:buNone/>
            </a:pPr>
            <a:r>
              <a:rPr lang="en-US" altLang="nl-BE" sz="2400" b="1" dirty="0"/>
              <a:t>		</a:t>
            </a:r>
            <a:r>
              <a:rPr lang="en-US" altLang="nl-BE" sz="2400" b="1" dirty="0" err="1"/>
              <a:t>Bloed</a:t>
            </a:r>
            <a:r>
              <a:rPr lang="en-US" altLang="nl-BE" sz="2400" b="1" dirty="0"/>
              <a:t> </a:t>
            </a:r>
            <a:r>
              <a:rPr lang="en-US" altLang="nl-BE" sz="1800" b="1" dirty="0"/>
              <a:t>(</a:t>
            </a:r>
            <a:r>
              <a:rPr lang="en-US" altLang="nl-BE" sz="1800" b="1" dirty="0" err="1"/>
              <a:t>labo</a:t>
            </a:r>
            <a:r>
              <a:rPr lang="en-US" altLang="nl-BE" sz="1800" b="1" dirty="0"/>
              <a:t>)</a:t>
            </a:r>
            <a:endParaRPr lang="en-US" altLang="nl-BE" sz="2400" b="1" dirty="0"/>
          </a:p>
          <a:p>
            <a:pPr marL="0" indent="0" eaLnBrk="1" hangingPunct="1">
              <a:buNone/>
            </a:pPr>
            <a:r>
              <a:rPr lang="en-US" altLang="nl-BE" sz="2400" dirty="0"/>
              <a:t>		↑ </a:t>
            </a:r>
            <a:r>
              <a:rPr lang="en-US" altLang="nl-BE" sz="2400" dirty="0" err="1"/>
              <a:t>aantal</a:t>
            </a:r>
            <a:r>
              <a:rPr lang="en-US" altLang="nl-BE" sz="2400" dirty="0"/>
              <a:t> WBC in </a:t>
            </a:r>
            <a:r>
              <a:rPr lang="en-US" altLang="nl-BE" sz="2400" dirty="0" err="1"/>
              <a:t>bloed</a:t>
            </a:r>
            <a:r>
              <a:rPr lang="en-US" altLang="nl-BE" sz="2400" dirty="0"/>
              <a:t> (</a:t>
            </a:r>
            <a:r>
              <a:rPr lang="en-US" altLang="nl-BE" sz="2400" dirty="0" err="1"/>
              <a:t>leukocytose</a:t>
            </a:r>
            <a:r>
              <a:rPr lang="en-US" altLang="nl-BE" sz="2400" dirty="0"/>
              <a:t>)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		↑ van </a:t>
            </a:r>
            <a:r>
              <a:rPr lang="en-US" altLang="nl-BE" sz="2400" dirty="0" err="1"/>
              <a:t>bepaalde</a:t>
            </a:r>
            <a:r>
              <a:rPr lang="en-US" altLang="nl-BE" sz="2400" dirty="0"/>
              <a:t> plasma </a:t>
            </a:r>
            <a:r>
              <a:rPr lang="en-US" altLang="nl-BE" sz="2400" dirty="0" err="1"/>
              <a:t>proteinen</a:t>
            </a:r>
            <a:r>
              <a:rPr lang="en-US" altLang="nl-BE" sz="2400" dirty="0"/>
              <a:t> (C-reactive protein)</a:t>
            </a:r>
          </a:p>
        </p:txBody>
      </p:sp>
      <p:pic>
        <p:nvPicPr>
          <p:cNvPr id="2" name="Picture 2" descr="Bursitis of slijmbeursontsteking">
            <a:extLst>
              <a:ext uri="{FF2B5EF4-FFF2-40B4-BE49-F238E27FC236}">
                <a16:creationId xmlns:a16="http://schemas.microsoft.com/office/drawing/2014/main" id="{60090888-D9EE-FF0B-C988-E8DC25C49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8505" y="1912835"/>
            <a:ext cx="3061521" cy="13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igure_3.1.jpg">
            <a:extLst>
              <a:ext uri="{FF2B5EF4-FFF2-40B4-BE49-F238E27FC236}">
                <a16:creationId xmlns:a16="http://schemas.microsoft.com/office/drawing/2014/main" id="{EAB45692-7E84-91B9-41D2-8AE189878F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16621" y="762000"/>
            <a:ext cx="1518077" cy="249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36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AF96D-B8ED-1404-BDB1-07A588AF485F}"/>
              </a:ext>
            </a:extLst>
          </p:cNvPr>
          <p:cNvSpPr txBox="1"/>
          <p:nvPr/>
        </p:nvSpPr>
        <p:spPr>
          <a:xfrm>
            <a:off x="1045026" y="1065306"/>
            <a:ext cx="112539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We </a:t>
            </a:r>
            <a:r>
              <a:rPr lang="en-US" altLang="zh-CN" sz="2400" dirty="0" err="1">
                <a:latin typeface="Calibri" panose="020F0502020204030204" pitchFamily="34" charset="0"/>
              </a:rPr>
              <a:t>doen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een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bloedafname</a:t>
            </a:r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We </a:t>
            </a:r>
            <a:r>
              <a:rPr lang="en-US" altLang="zh-CN" sz="2400" dirty="0" err="1">
                <a:latin typeface="Calibri" panose="020F0502020204030204" pitchFamily="34" charset="0"/>
              </a:rPr>
              <a:t>bemerken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een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stijging</a:t>
            </a:r>
            <a:r>
              <a:rPr lang="en-US" altLang="zh-CN" sz="2400" dirty="0">
                <a:latin typeface="Calibri" panose="020F0502020204030204" pitchFamily="34" charset="0"/>
              </a:rPr>
              <a:t> van de </a:t>
            </a:r>
            <a:r>
              <a:rPr lang="en-US" altLang="zh-CN" sz="2400" dirty="0" err="1">
                <a:latin typeface="Calibri" panose="020F0502020204030204" pitchFamily="34" charset="0"/>
              </a:rPr>
              <a:t>leucocyten</a:t>
            </a:r>
            <a:r>
              <a:rPr lang="en-US" altLang="zh-CN" sz="2400" dirty="0">
                <a:latin typeface="Calibri" panose="020F0502020204030204" pitchFamily="34" charset="0"/>
              </a:rPr>
              <a:t> (</a:t>
            </a:r>
            <a:r>
              <a:rPr lang="en-US" altLang="zh-CN" sz="2400" dirty="0" err="1">
                <a:latin typeface="Calibri" panose="020F0502020204030204" pitchFamily="34" charset="0"/>
              </a:rPr>
              <a:t>witte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bloed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cellen</a:t>
            </a:r>
            <a:r>
              <a:rPr lang="en-US" altLang="zh-CN" sz="2400" dirty="0">
                <a:latin typeface="Calibri" panose="020F0502020204030204" pitchFamily="34" charset="0"/>
              </a:rPr>
              <a:t>) of het CRP</a:t>
            </a:r>
          </a:p>
          <a:p>
            <a:pPr eaLnBrk="1" hangingPunct="1"/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Wat </a:t>
            </a:r>
            <a:r>
              <a:rPr lang="en-US" altLang="zh-CN" sz="2400" dirty="0" err="1">
                <a:latin typeface="Calibri" panose="020F0502020204030204" pitchFamily="34" charset="0"/>
              </a:rPr>
              <a:t>leert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ons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dit</a:t>
            </a:r>
            <a:r>
              <a:rPr lang="en-US" altLang="zh-CN" sz="2400" dirty="0">
                <a:latin typeface="Calibri" panose="020F0502020204030204" pitchFamily="34" charset="0"/>
              </a:rPr>
              <a:t> over de </a:t>
            </a:r>
            <a:r>
              <a:rPr lang="en-US" altLang="zh-CN" sz="2400" dirty="0" err="1">
                <a:latin typeface="Calibri" panose="020F0502020204030204" pitchFamily="34" charset="0"/>
              </a:rPr>
              <a:t>locatie</a:t>
            </a:r>
            <a:r>
              <a:rPr lang="en-US" altLang="zh-CN" sz="2400" dirty="0">
                <a:latin typeface="Calibri" panose="020F0502020204030204" pitchFamily="34" charset="0"/>
              </a:rPr>
              <a:t> van </a:t>
            </a:r>
            <a:r>
              <a:rPr lang="en-US" altLang="zh-CN" sz="2400" dirty="0" err="1">
                <a:latin typeface="Calibri" panose="020F0502020204030204" pitchFamily="34" charset="0"/>
              </a:rPr>
              <a:t>een</a:t>
            </a:r>
            <a:r>
              <a:rPr lang="en-US" altLang="zh-CN" sz="2400" dirty="0">
                <a:latin typeface="Calibri" panose="020F0502020204030204" pitchFamily="34" charset="0"/>
              </a:rPr>
              <a:t> acute of </a:t>
            </a:r>
            <a:r>
              <a:rPr lang="en-US" altLang="zh-CN" sz="2400" dirty="0" err="1">
                <a:latin typeface="Calibri" panose="020F0502020204030204" pitchFamily="34" charset="0"/>
              </a:rPr>
              <a:t>chronische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infectie</a:t>
            </a:r>
            <a:r>
              <a:rPr lang="en-US" altLang="zh-CN" sz="2400" dirty="0">
                <a:latin typeface="Calibri" panose="020F0502020204030204" pitchFamily="34" charset="0"/>
              </a:rPr>
              <a:t> die </a:t>
            </a:r>
            <a:r>
              <a:rPr lang="en-US" altLang="zh-CN" sz="2400" dirty="0" err="1">
                <a:latin typeface="Calibri" panose="020F0502020204030204" pitchFamily="34" charset="0"/>
              </a:rPr>
              <a:t>een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onsteking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heeft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veroorzaakt</a:t>
            </a:r>
            <a:r>
              <a:rPr lang="en-US" altLang="zh-CN" sz="240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85F0C9D-40D1-44C1-9CE4-03655E9856B6}"/>
              </a:ext>
            </a:extLst>
          </p:cNvPr>
          <p:cNvSpPr txBox="1">
            <a:spLocks noChangeArrowheads="1"/>
          </p:cNvSpPr>
          <p:nvPr/>
        </p:nvSpPr>
        <p:spPr>
          <a:xfrm>
            <a:off x="1835151" y="416762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</a:rPr>
              <a:t>Manifestations of Inflammation</a:t>
            </a:r>
            <a:r>
              <a:rPr lang="en-US" altLang="nl-BE" sz="3200"/>
              <a:t> </a:t>
            </a:r>
            <a:endParaRPr lang="en-US" altLang="nl-BE" sz="3200" dirty="0"/>
          </a:p>
        </p:txBody>
      </p:sp>
    </p:spTree>
    <p:extLst>
      <p:ext uri="{BB962C8B-B14F-4D97-AF65-F5344CB8AC3E}">
        <p14:creationId xmlns:p14="http://schemas.microsoft.com/office/powerpoint/2010/main" val="402098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8A002F-8ED6-6243-EB35-F8CB6EE25B45}"/>
              </a:ext>
            </a:extLst>
          </p:cNvPr>
          <p:cNvSpPr txBox="1"/>
          <p:nvPr/>
        </p:nvSpPr>
        <p:spPr>
          <a:xfrm>
            <a:off x="3104044" y="339109"/>
            <a:ext cx="5986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Introductie:  Basis cytologie</a:t>
            </a:r>
          </a:p>
        </p:txBody>
      </p:sp>
    </p:spTree>
    <p:extLst>
      <p:ext uri="{BB962C8B-B14F-4D97-AF65-F5344CB8AC3E}">
        <p14:creationId xmlns:p14="http://schemas.microsoft.com/office/powerpoint/2010/main" val="2998079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AF96D-B8ED-1404-BDB1-07A588AF485F}"/>
              </a:ext>
            </a:extLst>
          </p:cNvPr>
          <p:cNvSpPr txBox="1"/>
          <p:nvPr/>
        </p:nvSpPr>
        <p:spPr>
          <a:xfrm>
            <a:off x="999566" y="1065306"/>
            <a:ext cx="11125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dirty="0" err="1">
                <a:latin typeface="Calibri" panose="020F0502020204030204" pitchFamily="34" charset="0"/>
              </a:rPr>
              <a:t>Niets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dirty="0" err="1">
                <a:latin typeface="Calibri" panose="020F0502020204030204" pitchFamily="34" charset="0"/>
              </a:rPr>
              <a:t>Labo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testen</a:t>
            </a:r>
            <a:r>
              <a:rPr lang="en-US" altLang="zh-CN" sz="2400" dirty="0">
                <a:latin typeface="Calibri" panose="020F0502020204030204" pitchFamily="34" charset="0"/>
              </a:rPr>
              <a:t> 	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</a:t>
            </a:r>
            <a:r>
              <a:rPr lang="en-US" altLang="zh-CN" sz="2400" dirty="0" err="1">
                <a:latin typeface="Calibri" panose="020F0502020204030204" pitchFamily="34" charset="0"/>
              </a:rPr>
              <a:t>leren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ons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niets</a:t>
            </a:r>
            <a:r>
              <a:rPr lang="en-US" altLang="zh-CN" sz="2400" dirty="0">
                <a:latin typeface="Calibri" panose="020F0502020204030204" pitchFamily="34" charset="0"/>
              </a:rPr>
              <a:t> wat </a:t>
            </a:r>
            <a:r>
              <a:rPr lang="en-US" altLang="zh-CN" sz="2400" dirty="0" err="1">
                <a:latin typeface="Calibri" panose="020F0502020204030204" pitchFamily="34" charset="0"/>
              </a:rPr>
              <a:t>betreft</a:t>
            </a:r>
            <a:r>
              <a:rPr lang="en-US" altLang="zh-CN" sz="2400" dirty="0">
                <a:latin typeface="Calibri" panose="020F0502020204030204" pitchFamily="34" charset="0"/>
              </a:rPr>
              <a:t> de </a:t>
            </a:r>
            <a:r>
              <a:rPr lang="en-US" altLang="zh-CN" sz="2400" dirty="0" err="1">
                <a:latin typeface="Calibri" panose="020F0502020204030204" pitchFamily="34" charset="0"/>
              </a:rPr>
              <a:t>locatie</a:t>
            </a:r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het </a:t>
            </a:r>
            <a:r>
              <a:rPr lang="en-US" altLang="zh-CN" sz="2400" dirty="0" err="1">
                <a:latin typeface="Calibri" panose="020F0502020204030204" pitchFamily="34" charset="0"/>
              </a:rPr>
              <a:t>zijn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niet-specifieke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testen</a:t>
            </a:r>
            <a:r>
              <a:rPr lang="en-US" altLang="zh-CN" sz="2400" dirty="0">
                <a:latin typeface="Calibri" panose="020F0502020204030204" pitchFamily="34" charset="0"/>
              </a:rPr>
              <a:t> van </a:t>
            </a:r>
            <a:r>
              <a:rPr lang="en-US" altLang="zh-CN" sz="2400" dirty="0" err="1">
                <a:latin typeface="Calibri" panose="020F0502020204030204" pitchFamily="34" charset="0"/>
              </a:rPr>
              <a:t>inflammatie</a:t>
            </a:r>
            <a:r>
              <a:rPr lang="en-US" altLang="zh-CN" sz="2400" dirty="0">
                <a:latin typeface="Calibri" panose="020F0502020204030204" pitchFamily="34" charset="0"/>
              </a:rPr>
              <a:t> of </a:t>
            </a:r>
            <a:r>
              <a:rPr lang="en-US" altLang="zh-CN" sz="2400" dirty="0" err="1">
                <a:latin typeface="Calibri" panose="020F0502020204030204" pitchFamily="34" charset="0"/>
              </a:rPr>
              <a:t>infectie</a:t>
            </a:r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</a:t>
            </a:r>
            <a:r>
              <a:rPr lang="en-US" altLang="zh-CN" sz="2400" dirty="0" err="1">
                <a:latin typeface="Calibri" panose="020F0502020204030204" pitchFamily="34" charset="0"/>
              </a:rPr>
              <a:t>worden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gemedieerd</a:t>
            </a:r>
            <a:r>
              <a:rPr lang="en-US" altLang="zh-CN" sz="2400" dirty="0">
                <a:latin typeface="Calibri" panose="020F0502020204030204" pitchFamily="34" charset="0"/>
              </a:rPr>
              <a:t> door </a:t>
            </a:r>
            <a:r>
              <a:rPr lang="en-US" altLang="zh-CN" sz="2400" dirty="0" err="1">
                <a:latin typeface="Calibri" panose="020F0502020204030204" pitchFamily="34" charset="0"/>
              </a:rPr>
              <a:t>leukocyten</a:t>
            </a:r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     </a:t>
            </a:r>
            <a:r>
              <a:rPr lang="en-US" altLang="zh-CN" sz="2400" dirty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Calibri" panose="020F0502020204030204" pitchFamily="34" charset="0"/>
                <a:sym typeface="Wingdings" pitchFamily="2" charset="2"/>
              </a:rPr>
              <a:t>s</a:t>
            </a:r>
            <a:r>
              <a:rPr lang="en-US" altLang="zh-CN" sz="2400" dirty="0" err="1">
                <a:latin typeface="Calibri" panose="020F0502020204030204" pitchFamily="34" charset="0"/>
              </a:rPr>
              <a:t>tijging</a:t>
            </a:r>
            <a:r>
              <a:rPr lang="en-US" altLang="zh-CN" sz="2400" dirty="0">
                <a:latin typeface="Calibri" panose="020F0502020204030204" pitchFamily="34" charset="0"/>
              </a:rPr>
              <a:t> WBC (= </a:t>
            </a:r>
            <a:r>
              <a:rPr lang="en-US" altLang="zh-CN" sz="2400" dirty="0" err="1">
                <a:latin typeface="Calibri" panose="020F0502020204030204" pitchFamily="34" charset="0"/>
              </a:rPr>
              <a:t>leukocytose</a:t>
            </a:r>
            <a:r>
              <a:rPr lang="en-US" altLang="zh-CN" sz="2400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     </a:t>
            </a:r>
            <a:r>
              <a:rPr lang="en-US" altLang="zh-CN" sz="2400" dirty="0">
                <a:latin typeface="Calibri" panose="020F0502020204030204" pitchFamily="34" charset="0"/>
                <a:sym typeface="Wingdings" pitchFamily="2" charset="2"/>
              </a:rPr>
              <a:t>i</a:t>
            </a:r>
            <a:r>
              <a:rPr lang="en-US" altLang="zh-CN" sz="2400" dirty="0">
                <a:latin typeface="Calibri" panose="020F0502020204030204" pitchFamily="34" charset="0"/>
              </a:rPr>
              <a:t>n response op WBC </a:t>
            </a:r>
            <a:r>
              <a:rPr lang="en-US" altLang="zh-CN" sz="2400" dirty="0" err="1">
                <a:latin typeface="Calibri" panose="020F0502020204030204" pitchFamily="34" charset="0"/>
              </a:rPr>
              <a:t>activiteiten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neemt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bloed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concentratie</a:t>
            </a:r>
            <a:r>
              <a:rPr lang="en-US" altLang="zh-CN" sz="2400" dirty="0">
                <a:latin typeface="Calibri" panose="020F0502020204030204" pitchFamily="34" charset="0"/>
              </a:rPr>
              <a:t> van 	        	         </a:t>
            </a:r>
            <a:r>
              <a:rPr lang="en-US" altLang="zh-CN" sz="2400" dirty="0" err="1">
                <a:latin typeface="Calibri" panose="020F0502020204030204" pitchFamily="34" charset="0"/>
              </a:rPr>
              <a:t>bepaalde</a:t>
            </a:r>
            <a:r>
              <a:rPr lang="en-US" altLang="zh-CN" sz="2400" dirty="0">
                <a:latin typeface="Calibri" panose="020F0502020204030204" pitchFamily="34" charset="0"/>
              </a:rPr>
              <a:t> plasma </a:t>
            </a:r>
            <a:r>
              <a:rPr lang="en-US" altLang="zh-CN" sz="2400" dirty="0" err="1">
                <a:latin typeface="Calibri" panose="020F0502020204030204" pitchFamily="34" charset="0"/>
              </a:rPr>
              <a:t>proteinen</a:t>
            </a:r>
            <a:r>
              <a:rPr lang="en-US" altLang="zh-CN" sz="2400" dirty="0">
                <a:latin typeface="Calibri" panose="020F0502020204030204" pitchFamily="34" charset="0"/>
              </a:rPr>
              <a:t> neem toe, </a:t>
            </a:r>
            <a:r>
              <a:rPr lang="en-US" altLang="zh-CN" sz="2400" dirty="0" err="1">
                <a:latin typeface="Calibri" panose="020F0502020204030204" pitchFamily="34" charset="0"/>
              </a:rPr>
              <a:t>zgn</a:t>
            </a:r>
            <a:r>
              <a:rPr lang="en-US" altLang="zh-CN" sz="2400" dirty="0">
                <a:latin typeface="Calibri" panose="020F0502020204030204" pitchFamily="34" charset="0"/>
              </a:rPr>
              <a:t>. acute faze </a:t>
            </a:r>
            <a:r>
              <a:rPr lang="en-US" altLang="zh-CN" sz="2400" dirty="0" err="1">
                <a:latin typeface="Calibri" panose="020F0502020204030204" pitchFamily="34" charset="0"/>
              </a:rPr>
              <a:t>eiwitten</a:t>
            </a:r>
            <a:r>
              <a:rPr lang="en-US" altLang="zh-CN" sz="2400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         </a:t>
            </a:r>
            <a:r>
              <a:rPr lang="en-US" altLang="zh-CN" sz="2400" dirty="0" err="1">
                <a:latin typeface="Calibri" panose="020F0502020204030204" pitchFamily="34" charset="0"/>
              </a:rPr>
              <a:t>bv</a:t>
            </a:r>
            <a:r>
              <a:rPr lang="en-US" altLang="zh-CN" sz="2400" dirty="0">
                <a:latin typeface="Calibri" panose="020F0502020204030204" pitchFamily="34" charset="0"/>
              </a:rPr>
              <a:t>. CRP = C reactive protein</a:t>
            </a:r>
          </a:p>
          <a:p>
            <a:pPr eaLnBrk="1" hangingPunct="1"/>
            <a:endParaRPr lang="en-US" altLang="zh-CN" sz="240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7E0BE-80F3-74BF-169A-143A60B63FF1}"/>
              </a:ext>
            </a:extLst>
          </p:cNvPr>
          <p:cNvSpPr txBox="1">
            <a:spLocks noChangeArrowheads="1"/>
          </p:cNvSpPr>
          <p:nvPr/>
        </p:nvSpPr>
        <p:spPr>
          <a:xfrm>
            <a:off x="1835151" y="416762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</a:rPr>
              <a:t>Manifestations of Inflammation</a:t>
            </a:r>
            <a:r>
              <a:rPr lang="en-US" altLang="nl-BE" sz="3200"/>
              <a:t> </a:t>
            </a:r>
            <a:endParaRPr lang="en-US" altLang="nl-BE" sz="3200" dirty="0"/>
          </a:p>
        </p:txBody>
      </p:sp>
    </p:spTree>
    <p:extLst>
      <p:ext uri="{BB962C8B-B14F-4D97-AF65-F5344CB8AC3E}">
        <p14:creationId xmlns:p14="http://schemas.microsoft.com/office/powerpoint/2010/main" val="2199305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26EEBD-F6DD-2698-6A1F-0E83A2D16FEF}"/>
              </a:ext>
            </a:extLst>
          </p:cNvPr>
          <p:cNvSpPr txBox="1"/>
          <p:nvPr/>
        </p:nvSpPr>
        <p:spPr>
          <a:xfrm>
            <a:off x="1031164" y="1070539"/>
            <a:ext cx="107832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 err="1">
                <a:latin typeface="Calibri" panose="020F0502020204030204" pitchFamily="34" charset="0"/>
              </a:rPr>
              <a:t>Waarom</a:t>
            </a:r>
            <a:r>
              <a:rPr lang="en-US" altLang="zh-CN" sz="2400" b="1" dirty="0">
                <a:latin typeface="Calibri" panose="020F0502020204030204" pitchFamily="34" charset="0"/>
              </a:rPr>
              <a:t> acute </a:t>
            </a:r>
            <a:r>
              <a:rPr lang="en-US" altLang="zh-CN" sz="2400" b="1" dirty="0" err="1">
                <a:latin typeface="Calibri" panose="020F0502020204030204" pitchFamily="34" charset="0"/>
              </a:rPr>
              <a:t>inflammatie</a:t>
            </a:r>
            <a:r>
              <a:rPr lang="en-US" altLang="zh-CN" sz="2400" b="1" dirty="0">
                <a:latin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Calibri" panose="020F0502020204030204" pitchFamily="34" charset="0"/>
              </a:rPr>
              <a:t>behandelen</a:t>
            </a:r>
            <a:r>
              <a:rPr lang="en-US" altLang="zh-CN" sz="2400" b="1" dirty="0">
                <a:latin typeface="Calibri" panose="020F0502020204030204" pitchFamily="34" charset="0"/>
              </a:rPr>
              <a:t>? </a:t>
            </a:r>
          </a:p>
          <a:p>
            <a:pPr eaLnBrk="1" hangingPunct="1"/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- </a:t>
            </a:r>
            <a:r>
              <a:rPr lang="en-US" altLang="zh-CN" sz="2400" dirty="0" err="1">
                <a:latin typeface="Calibri" panose="020F0502020204030204" pitchFamily="34" charset="0"/>
              </a:rPr>
              <a:t>bestrijden</a:t>
            </a:r>
            <a:r>
              <a:rPr lang="en-US" altLang="zh-CN" sz="2400" dirty="0">
                <a:latin typeface="Calibri" panose="020F0502020204030204" pitchFamily="34" charset="0"/>
              </a:rPr>
              <a:t> van </a:t>
            </a:r>
            <a:r>
              <a:rPr lang="en-US" altLang="zh-CN" sz="2400" dirty="0" err="1">
                <a:latin typeface="Calibri" panose="020F0502020204030204" pitchFamily="34" charset="0"/>
              </a:rPr>
              <a:t>pijn</a:t>
            </a:r>
            <a:r>
              <a:rPr lang="en-US" altLang="zh-CN" sz="2400" dirty="0">
                <a:latin typeface="Calibri" panose="020F0502020204030204" pitchFamily="34" charset="0"/>
              </a:rPr>
              <a:t>, </a:t>
            </a:r>
            <a:r>
              <a:rPr lang="en-US" altLang="zh-CN" sz="2400" dirty="0" err="1">
                <a:latin typeface="Calibri" panose="020F0502020204030204" pitchFamily="34" charset="0"/>
              </a:rPr>
              <a:t>zwelling</a:t>
            </a:r>
            <a:r>
              <a:rPr lang="en-US" altLang="zh-CN" sz="2400" dirty="0">
                <a:latin typeface="Calibri" panose="020F0502020204030204" pitchFamily="34" charset="0"/>
              </a:rPr>
              <a:t>, </a:t>
            </a:r>
            <a:r>
              <a:rPr lang="en-US" altLang="zh-CN" sz="2400" dirty="0" err="1">
                <a:latin typeface="Calibri" panose="020F0502020204030204" pitchFamily="34" charset="0"/>
              </a:rPr>
              <a:t>roodheid</a:t>
            </a:r>
            <a:r>
              <a:rPr lang="en-US" altLang="zh-CN" sz="2400" dirty="0">
                <a:latin typeface="Calibri" panose="020F0502020204030204" pitchFamily="34" charset="0"/>
              </a:rPr>
              <a:t>, warm, </a:t>
            </a:r>
            <a:r>
              <a:rPr lang="en-US" altLang="zh-CN" sz="2400" dirty="0" err="1">
                <a:latin typeface="Calibri" panose="020F0502020204030204" pitchFamily="34" charset="0"/>
              </a:rPr>
              <a:t>functie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verlies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- eigen </a:t>
            </a:r>
            <a:r>
              <a:rPr lang="en-US" altLang="zh-CN" sz="2400" dirty="0" err="1">
                <a:latin typeface="Calibri" panose="020F0502020204030204" pitchFamily="34" charset="0"/>
              </a:rPr>
              <a:t>lichaam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limiteert</a:t>
            </a:r>
            <a:r>
              <a:rPr lang="en-US" altLang="zh-CN" sz="2400" dirty="0">
                <a:latin typeface="Calibri" panose="020F0502020204030204" pitchFamily="34" charset="0"/>
              </a:rPr>
              <a:t> response (via </a:t>
            </a:r>
            <a:r>
              <a:rPr lang="en-US" altLang="zh-CN" sz="2400" dirty="0" err="1">
                <a:latin typeface="Calibri" panose="020F0502020204030204" pitchFamily="34" charset="0"/>
              </a:rPr>
              <a:t>zgn</a:t>
            </a:r>
            <a:r>
              <a:rPr lang="en-US" altLang="zh-CN" sz="2400" dirty="0">
                <a:latin typeface="Calibri" panose="020F0502020204030204" pitchFamily="34" charset="0"/>
              </a:rPr>
              <a:t>. </a:t>
            </a:r>
            <a:r>
              <a:rPr lang="en-US" altLang="zh-CN" sz="2400" dirty="0" err="1">
                <a:latin typeface="Calibri" panose="020F0502020204030204" pitchFamily="34" charset="0"/>
              </a:rPr>
              <a:t>negatieve</a:t>
            </a:r>
            <a:r>
              <a:rPr lang="en-US" altLang="zh-CN" sz="2400" dirty="0">
                <a:latin typeface="Calibri" panose="020F0502020204030204" pitchFamily="34" charset="0"/>
              </a:rPr>
              <a:t> feedback </a:t>
            </a:r>
            <a:r>
              <a:rPr lang="en-US" altLang="zh-CN" sz="2400" dirty="0" err="1">
                <a:latin typeface="Calibri" panose="020F0502020204030204" pitchFamily="34" charset="0"/>
              </a:rPr>
              <a:t>systemen</a:t>
            </a:r>
            <a:r>
              <a:rPr lang="en-US" altLang="zh-CN" sz="2400" dirty="0">
                <a:latin typeface="Calibri" panose="020F0502020204030204" pitchFamily="34" charset="0"/>
              </a:rPr>
              <a:t>),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  maar </a:t>
            </a:r>
            <a:r>
              <a:rPr lang="en-US" altLang="zh-CN" sz="2400" dirty="0" err="1">
                <a:latin typeface="Calibri" panose="020F0502020204030204" pitchFamily="34" charset="0"/>
              </a:rPr>
              <a:t>toch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kan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schade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ontstaan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aan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gezonde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omliggende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weefsels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- </a:t>
            </a:r>
            <a:r>
              <a:rPr lang="en-US" altLang="zh-CN" sz="2400" dirty="0" err="1">
                <a:latin typeface="Calibri" panose="020F0502020204030204" pitchFamily="34" charset="0"/>
              </a:rPr>
              <a:t>onder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controle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houden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algemene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effecten</a:t>
            </a:r>
            <a:r>
              <a:rPr lang="en-US" altLang="zh-CN" sz="2400" dirty="0">
                <a:latin typeface="Calibri" panose="020F0502020204030204" pitchFamily="34" charset="0"/>
              </a:rPr>
              <a:t> (</a:t>
            </a:r>
            <a:r>
              <a:rPr lang="en-US" altLang="zh-CN" sz="2400" dirty="0" err="1">
                <a:latin typeface="Calibri" panose="020F0502020204030204" pitchFamily="34" charset="0"/>
              </a:rPr>
              <a:t>bv</a:t>
            </a:r>
            <a:r>
              <a:rPr lang="en-US" altLang="zh-CN" sz="2400" dirty="0">
                <a:latin typeface="Calibri" panose="020F0502020204030204" pitchFamily="34" charset="0"/>
              </a:rPr>
              <a:t>. </a:t>
            </a:r>
            <a:r>
              <a:rPr lang="en-US" altLang="zh-CN" sz="2400" dirty="0" err="1">
                <a:latin typeface="Calibri" panose="020F0502020204030204" pitchFamily="34" charset="0"/>
              </a:rPr>
              <a:t>koorts</a:t>
            </a:r>
            <a:r>
              <a:rPr lang="en-US" altLang="zh-CN" sz="2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1EF61F2C-0C63-D4E0-4E8E-D459A0E5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2" y="371970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</a:rPr>
              <a:t>Treatment of Inflammation</a:t>
            </a:r>
          </a:p>
        </p:txBody>
      </p:sp>
    </p:spTree>
    <p:extLst>
      <p:ext uri="{BB962C8B-B14F-4D97-AF65-F5344CB8AC3E}">
        <p14:creationId xmlns:p14="http://schemas.microsoft.com/office/powerpoint/2010/main" val="697671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7BCD31-1E6F-885B-BF94-91D968C8C87E}"/>
              </a:ext>
            </a:extLst>
          </p:cNvPr>
          <p:cNvSpPr txBox="1"/>
          <p:nvPr/>
        </p:nvSpPr>
        <p:spPr>
          <a:xfrm>
            <a:off x="1022457" y="1079246"/>
            <a:ext cx="107832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latin typeface="Calibri" panose="020F0502020204030204" pitchFamily="34" charset="0"/>
              </a:rPr>
              <a:t>Hoe </a:t>
            </a:r>
            <a:r>
              <a:rPr lang="en-US" altLang="zh-CN" sz="2400" b="1" dirty="0" err="1">
                <a:latin typeface="Calibri" panose="020F0502020204030204" pitchFamily="34" charset="0"/>
              </a:rPr>
              <a:t>een</a:t>
            </a:r>
            <a:r>
              <a:rPr lang="en-US" altLang="zh-CN" sz="2400" b="1" dirty="0">
                <a:latin typeface="Calibri" panose="020F0502020204030204" pitchFamily="34" charset="0"/>
              </a:rPr>
              <a:t> acute </a:t>
            </a:r>
            <a:r>
              <a:rPr lang="en-US" altLang="zh-CN" sz="2400" b="1" dirty="0" err="1">
                <a:latin typeface="Calibri" panose="020F0502020204030204" pitchFamily="34" charset="0"/>
              </a:rPr>
              <a:t>inflammatie</a:t>
            </a:r>
            <a:r>
              <a:rPr lang="en-US" altLang="zh-CN" sz="2400" b="1" dirty="0">
                <a:latin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Calibri" panose="020F0502020204030204" pitchFamily="34" charset="0"/>
              </a:rPr>
              <a:t>behandelen</a:t>
            </a:r>
            <a:r>
              <a:rPr lang="en-US" altLang="zh-CN" sz="2400" b="1" dirty="0">
                <a:latin typeface="Calibri" panose="020F0502020204030204" pitchFamily="34" charset="0"/>
              </a:rPr>
              <a:t>? </a:t>
            </a:r>
          </a:p>
          <a:p>
            <a:pPr eaLnBrk="1" hangingPunct="1"/>
            <a:endParaRPr lang="en-US" altLang="zh-CN" sz="2400" dirty="0">
              <a:latin typeface="Calibri" panose="020F0502020204030204" pitchFamily="34" charset="0"/>
            </a:endParaRPr>
          </a:p>
          <a:p>
            <a:pPr marL="280988" indent="-280988" eaLnBrk="1" hangingPunct="1"/>
            <a:r>
              <a:rPr lang="en-US" altLang="nl-BE" sz="2400" dirty="0"/>
              <a:t>- blood flow </a:t>
            </a:r>
            <a:r>
              <a:rPr lang="en-US" altLang="nl-BE" sz="2400" dirty="0" err="1"/>
              <a:t>reduceren</a:t>
            </a:r>
            <a:r>
              <a:rPr lang="en-US" altLang="nl-BE" sz="2400" dirty="0"/>
              <a:t> </a:t>
            </a:r>
          </a:p>
          <a:p>
            <a:pPr marL="280988" indent="-280988" eaLnBrk="1" hangingPunct="1"/>
            <a:endParaRPr lang="en-US" altLang="nl-BE" sz="2400" dirty="0"/>
          </a:p>
          <a:p>
            <a:pPr marL="280988" indent="-280988" eaLnBrk="1" hangingPunct="1"/>
            <a:r>
              <a:rPr lang="en-US" altLang="nl-BE" sz="2400" dirty="0"/>
              <a:t>- </a:t>
            </a:r>
            <a:r>
              <a:rPr lang="en-US" altLang="nl-BE" sz="2400" dirty="0" err="1"/>
              <a:t>zwelling</a:t>
            </a:r>
            <a:r>
              <a:rPr lang="en-US" altLang="nl-BE" sz="2400" dirty="0"/>
              <a:t> </a:t>
            </a:r>
            <a:r>
              <a:rPr lang="en-US" altLang="nl-BE" sz="2400" dirty="0" err="1"/>
              <a:t>verminderen</a:t>
            </a:r>
            <a:endParaRPr lang="en-US" altLang="nl-BE" sz="2400" dirty="0"/>
          </a:p>
          <a:p>
            <a:pPr marL="280988" indent="-280988" eaLnBrk="1" hangingPunct="1"/>
            <a:endParaRPr lang="en-US" altLang="nl-BE" sz="2400" dirty="0"/>
          </a:p>
          <a:p>
            <a:pPr marL="280988" indent="-280988" eaLnBrk="1" hangingPunct="1"/>
            <a:r>
              <a:rPr lang="en-US" altLang="nl-BE" sz="2400" dirty="0"/>
              <a:t>- </a:t>
            </a:r>
            <a:r>
              <a:rPr lang="en-US" altLang="nl-BE" sz="2400" dirty="0" err="1"/>
              <a:t>actie</a:t>
            </a:r>
            <a:r>
              <a:rPr lang="en-US" altLang="nl-BE" sz="2400" dirty="0"/>
              <a:t> van </a:t>
            </a:r>
            <a:r>
              <a:rPr lang="en-US" altLang="nl-BE" sz="2400" dirty="0" err="1"/>
              <a:t>chemische</a:t>
            </a:r>
            <a:r>
              <a:rPr lang="en-US" altLang="nl-BE" sz="2400" dirty="0"/>
              <a:t> </a:t>
            </a:r>
            <a:r>
              <a:rPr lang="en-US" altLang="nl-BE" sz="2400" dirty="0" err="1"/>
              <a:t>mediatoren</a:t>
            </a:r>
            <a:r>
              <a:rPr lang="en-US" altLang="nl-BE" sz="2400" dirty="0"/>
              <a:t> </a:t>
            </a:r>
            <a:r>
              <a:rPr lang="en-US" altLang="nl-BE" sz="2400" dirty="0" err="1"/>
              <a:t>blockeren</a:t>
            </a:r>
            <a:endParaRPr lang="en-US" altLang="nl-BE" sz="2400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36DA1850-6D77-4F05-33BA-14FBC4CD8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2" y="371970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</a:rPr>
              <a:t>Treatment of Inflammation</a:t>
            </a:r>
          </a:p>
        </p:txBody>
      </p:sp>
    </p:spTree>
    <p:extLst>
      <p:ext uri="{BB962C8B-B14F-4D97-AF65-F5344CB8AC3E}">
        <p14:creationId xmlns:p14="http://schemas.microsoft.com/office/powerpoint/2010/main" val="2095849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11DE4473-25AA-C595-695B-F904087DB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2" y="371970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>
                <a:solidFill>
                  <a:srgbClr val="1974CF"/>
                </a:solidFill>
              </a:rPr>
              <a:t>Treatment of Inflammation</a:t>
            </a:r>
            <a:endParaRPr lang="en-US" altLang="nl-BE" sz="3200" kern="0" dirty="0">
              <a:solidFill>
                <a:srgbClr val="1974CF"/>
              </a:solidFill>
            </a:endParaRPr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6C914578-ABEF-903F-BAE3-BB053270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2" y="371970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</a:rPr>
              <a:t>Treatment of Inflammation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2E8A2-DBB5-C07B-1A92-4902ACCC34FA}"/>
              </a:ext>
            </a:extLst>
          </p:cNvPr>
          <p:cNvSpPr txBox="1"/>
          <p:nvPr/>
        </p:nvSpPr>
        <p:spPr>
          <a:xfrm>
            <a:off x="1013747" y="1079247"/>
            <a:ext cx="107832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 err="1">
                <a:latin typeface="Calibri" panose="020F0502020204030204" pitchFamily="34" charset="0"/>
              </a:rPr>
              <a:t>Pharmacologisch</a:t>
            </a:r>
            <a:r>
              <a:rPr lang="en-US" altLang="zh-CN" sz="2400" b="1" dirty="0">
                <a:latin typeface="Calibri" panose="020F0502020204030204" pitchFamily="34" charset="0"/>
              </a:rPr>
              <a:t>: </a:t>
            </a:r>
            <a:r>
              <a:rPr lang="en-US" altLang="zh-CN" sz="2400" dirty="0" err="1">
                <a:latin typeface="Calibri" panose="020F0502020204030204" pitchFamily="34" charset="0"/>
              </a:rPr>
              <a:t>blokkeren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inflammatoire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mediatoren</a:t>
            </a:r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</a:t>
            </a:r>
            <a:r>
              <a:rPr lang="en-US" altLang="zh-CN" sz="2400" dirty="0" err="1">
                <a:latin typeface="Calibri" panose="020F0502020204030204" pitchFamily="34" charset="0"/>
              </a:rPr>
              <a:t>bv</a:t>
            </a:r>
            <a:r>
              <a:rPr lang="en-US" altLang="zh-CN" sz="2400" dirty="0">
                <a:latin typeface="Calibri" panose="020F0502020204030204" pitchFamily="34" charset="0"/>
              </a:rPr>
              <a:t>. </a:t>
            </a:r>
            <a:r>
              <a:rPr lang="en-US" altLang="zh-CN" sz="2400" dirty="0" err="1">
                <a:latin typeface="Calibri" panose="020F0502020204030204" pitchFamily="34" charset="0"/>
              </a:rPr>
              <a:t>aspirine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zh-CN" sz="2400" dirty="0" err="1">
                <a:latin typeface="Calibri" panose="020F0502020204030204" pitchFamily="34" charset="0"/>
              </a:rPr>
              <a:t>remt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prostaglandine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productie</a:t>
            </a:r>
            <a:r>
              <a:rPr lang="en-US" altLang="zh-CN" sz="2400" dirty="0">
                <a:latin typeface="Calibri" panose="020F0502020204030204" pitchFamily="34" charset="0"/>
              </a:rPr>
              <a:t>	</a:t>
            </a:r>
            <a:r>
              <a:rPr lang="en-US" altLang="zh-CN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zh-CN" sz="2400" dirty="0" err="1">
                <a:latin typeface="Calibri" panose="020F0502020204030204" pitchFamily="34" charset="0"/>
                <a:sym typeface="Wingdings" pitchFamily="2" charset="2"/>
              </a:rPr>
              <a:t>pijn</a:t>
            </a:r>
            <a:r>
              <a:rPr lang="en-US" altLang="zh-CN" sz="2400" dirty="0">
                <a:latin typeface="Calibri" panose="020F0502020204030204" pitchFamily="34" charset="0"/>
                <a:sym typeface="Wingdings" pitchFamily="2" charset="2"/>
              </a:rPr>
              <a:t> ↓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  <a:sym typeface="Wingdings" pitchFamily="2" charset="2"/>
              </a:rPr>
              <a:t>					 			 </a:t>
            </a:r>
            <a:r>
              <a:rPr lang="en-US" altLang="zh-CN" sz="2400" dirty="0" err="1">
                <a:latin typeface="Calibri" panose="020F0502020204030204" pitchFamily="34" charset="0"/>
                <a:sym typeface="Wingdings" pitchFamily="2" charset="2"/>
              </a:rPr>
              <a:t>koorts</a:t>
            </a:r>
            <a:r>
              <a:rPr lang="en-US" altLang="zh-CN" sz="2400" dirty="0">
                <a:latin typeface="Calibri" panose="020F0502020204030204" pitchFamily="34" charset="0"/>
                <a:sym typeface="Wingdings" pitchFamily="2" charset="2"/>
              </a:rPr>
              <a:t> ↓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  <a:sym typeface="Wingdings" pitchFamily="2" charset="2"/>
              </a:rPr>
              <a:t>								 minder </a:t>
            </a:r>
            <a:r>
              <a:rPr lang="en-US" altLang="zh-CN" sz="2400" dirty="0" err="1">
                <a:latin typeface="Calibri" panose="020F0502020204030204" pitchFamily="34" charset="0"/>
                <a:sym typeface="Wingdings" pitchFamily="2" charset="2"/>
              </a:rPr>
              <a:t>vasodilatatie</a:t>
            </a:r>
            <a:r>
              <a:rPr lang="en-US" altLang="zh-CN" sz="2400" dirty="0">
                <a:latin typeface="Calibri" panose="020F0502020204030204" pitchFamily="34" charset="0"/>
                <a:sym typeface="Wingdings" pitchFamily="2" charset="2"/>
              </a:rPr>
              <a:t> </a:t>
            </a:r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b="1" dirty="0">
                <a:latin typeface="Calibri" panose="020F0502020204030204" pitchFamily="34" charset="0"/>
              </a:rPr>
              <a:t>Non-</a:t>
            </a:r>
            <a:r>
              <a:rPr lang="en-US" altLang="zh-CN" sz="2400" b="1" dirty="0" err="1">
                <a:latin typeface="Calibri" panose="020F0502020204030204" pitchFamily="34" charset="0"/>
              </a:rPr>
              <a:t>pharmacologisch</a:t>
            </a:r>
            <a:r>
              <a:rPr lang="en-US" altLang="zh-CN" sz="2400" dirty="0">
                <a:latin typeface="Calibri" panose="020F0502020204030204" pitchFamily="34" charset="0"/>
              </a:rPr>
              <a:t>: RICE protocol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= Rest, Ice, Compression, Elevation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</a:t>
            </a:r>
            <a:r>
              <a:rPr lang="en-US" altLang="zh-CN" sz="2400" dirty="0" err="1">
                <a:latin typeface="Calibri" panose="020F0502020204030204" pitchFamily="34" charset="0"/>
              </a:rPr>
              <a:t>werkingsmechanisme</a:t>
            </a:r>
            <a:r>
              <a:rPr lang="en-US" altLang="zh-CN" sz="2400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530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3E26D8-46E3-EB05-8DED-DAFD721CB5F5}"/>
              </a:ext>
            </a:extLst>
          </p:cNvPr>
          <p:cNvSpPr txBox="1"/>
          <p:nvPr/>
        </p:nvSpPr>
        <p:spPr>
          <a:xfrm>
            <a:off x="1014728" y="1073282"/>
            <a:ext cx="108304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 err="1">
                <a:latin typeface="Calibri" panose="020F0502020204030204" pitchFamily="34" charset="0"/>
              </a:rPr>
              <a:t>Voorbeeld</a:t>
            </a:r>
            <a:r>
              <a:rPr lang="en-US" altLang="zh-CN" sz="2400" b="1" dirty="0">
                <a:latin typeface="Calibri" panose="020F0502020204030204" pitchFamily="34" charset="0"/>
              </a:rPr>
              <a:t>: </a:t>
            </a:r>
            <a:r>
              <a:rPr lang="en-US" altLang="zh-CN" sz="2400" b="1" dirty="0" err="1">
                <a:latin typeface="Calibri" panose="020F0502020204030204" pitchFamily="34" charset="0"/>
              </a:rPr>
              <a:t>enkel</a:t>
            </a:r>
            <a:r>
              <a:rPr lang="en-US" altLang="zh-CN" sz="2400" b="1" dirty="0">
                <a:latin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Calibri" panose="020F0502020204030204" pitchFamily="34" charset="0"/>
              </a:rPr>
              <a:t>verstuiking</a:t>
            </a:r>
            <a:endParaRPr lang="en-US" altLang="zh-CN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b="1" dirty="0">
                <a:latin typeface="Calibri" panose="020F0502020204030204" pitchFamily="34" charset="0"/>
              </a:rPr>
              <a:t>Rest	</a:t>
            </a:r>
            <a:r>
              <a:rPr lang="en-US" altLang="zh-CN" sz="2400" dirty="0">
                <a:latin typeface="Calibri" panose="020F0502020204030204" pitchFamily="34" charset="0"/>
              </a:rPr>
              <a:t>	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</a:t>
            </a:r>
            <a:r>
              <a:rPr lang="en-US" altLang="zh-CN" sz="2400" dirty="0" err="1">
                <a:latin typeface="Calibri" panose="020F0502020204030204" pitchFamily="34" charset="0"/>
              </a:rPr>
              <a:t>bloedtoevoer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verminderen</a:t>
            </a:r>
            <a:r>
              <a:rPr lang="en-US" altLang="zh-CN" sz="2400" dirty="0">
                <a:latin typeface="Calibri" panose="020F0502020204030204" pitchFamily="34" charset="0"/>
              </a:rPr>
              <a:t> door de impact van </a:t>
            </a:r>
            <a:r>
              <a:rPr lang="en-US" altLang="zh-CN" sz="2400" dirty="0" err="1">
                <a:latin typeface="Calibri" panose="020F0502020204030204" pitchFamily="34" charset="0"/>
              </a:rPr>
              <a:t>spiercompressie</a:t>
            </a:r>
            <a:r>
              <a:rPr lang="en-US" altLang="zh-CN" sz="2400" dirty="0">
                <a:latin typeface="Calibri" panose="020F0502020204030204" pitchFamily="34" charset="0"/>
              </a:rPr>
              <a:t> ("</a:t>
            </a:r>
            <a:r>
              <a:rPr lang="en-US" altLang="zh-CN" sz="2400" dirty="0" err="1">
                <a:latin typeface="Calibri" panose="020F0502020204030204" pitchFamily="34" charset="0"/>
              </a:rPr>
              <a:t>spierpomp</a:t>
            </a:r>
            <a:r>
              <a:rPr lang="en-US" altLang="zh-CN" sz="2400" dirty="0">
                <a:latin typeface="Calibri" panose="020F0502020204030204" pitchFamily="34" charset="0"/>
              </a:rPr>
              <a:t>") 	</a:t>
            </a:r>
            <a:r>
              <a:rPr lang="en-US" altLang="zh-CN" sz="2400" dirty="0" err="1">
                <a:latin typeface="Calibri" panose="020F0502020204030204" pitchFamily="34" charset="0"/>
              </a:rPr>
              <a:t>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zwaartekracht</a:t>
            </a:r>
            <a:r>
              <a:rPr lang="en-US" altLang="zh-CN" sz="2400" dirty="0">
                <a:latin typeface="Calibri" panose="020F0502020204030204" pitchFamily="34" charset="0"/>
              </a:rPr>
              <a:t> op de </a:t>
            </a:r>
            <a:r>
              <a:rPr lang="en-US" altLang="zh-CN" sz="2400" dirty="0" err="1">
                <a:latin typeface="Calibri" panose="020F0502020204030204" pitchFamily="34" charset="0"/>
              </a:rPr>
              <a:t>bloedstroom</a:t>
            </a:r>
            <a:r>
              <a:rPr lang="en-US" altLang="zh-CN" sz="2400" dirty="0">
                <a:latin typeface="Calibri" panose="020F0502020204030204" pitchFamily="34" charset="0"/>
              </a:rPr>
              <a:t> door de </a:t>
            </a:r>
            <a:r>
              <a:rPr lang="en-US" altLang="zh-CN" sz="2400" dirty="0" err="1">
                <a:latin typeface="Calibri" panose="020F0502020204030204" pitchFamily="34" charset="0"/>
              </a:rPr>
              <a:t>bloedvaten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te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verminderen</a:t>
            </a:r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b="1" dirty="0">
                <a:latin typeface="Calibri" panose="020F0502020204030204" pitchFamily="34" charset="0"/>
              </a:rPr>
              <a:t>Ice</a:t>
            </a:r>
            <a:r>
              <a:rPr lang="en-US" altLang="zh-CN" sz="2400" dirty="0">
                <a:latin typeface="Calibri" panose="020F0502020204030204" pitchFamily="34" charset="0"/>
              </a:rPr>
              <a:t>		  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</a:t>
            </a:r>
            <a:r>
              <a:rPr lang="en-US" altLang="zh-CN" sz="2400" dirty="0" err="1">
                <a:latin typeface="Calibri" panose="020F0502020204030204" pitchFamily="34" charset="0"/>
              </a:rPr>
              <a:t>vasoconstrictie</a:t>
            </a:r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b="1" dirty="0">
                <a:latin typeface="Calibri" panose="020F0502020204030204" pitchFamily="34" charset="0"/>
              </a:rPr>
              <a:t>Compression</a:t>
            </a:r>
          </a:p>
          <a:p>
            <a:r>
              <a:rPr lang="en-US" altLang="zh-CN" sz="2400" dirty="0">
                <a:latin typeface="Calibri" panose="020F0502020204030204" pitchFamily="34" charset="0"/>
              </a:rPr>
              <a:t>	door </a:t>
            </a:r>
            <a:r>
              <a:rPr lang="en-US" altLang="zh-CN" sz="2400" dirty="0" err="1">
                <a:latin typeface="Calibri" panose="020F0502020204030204" pitchFamily="34" charset="0"/>
              </a:rPr>
              <a:t>tegendruk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te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geven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vemindert</a:t>
            </a:r>
            <a:r>
              <a:rPr lang="en-US" altLang="zh-CN" sz="2400" dirty="0">
                <a:latin typeface="Calibri" panose="020F0502020204030204" pitchFamily="34" charset="0"/>
              </a:rPr>
              <a:t> de </a:t>
            </a:r>
            <a:r>
              <a:rPr lang="en-US" altLang="zh-CN" sz="2400" dirty="0" err="1">
                <a:latin typeface="Calibri" panose="020F0502020204030204" pitchFamily="34" charset="0"/>
              </a:rPr>
              <a:t>bloed</a:t>
            </a:r>
            <a:r>
              <a:rPr lang="en-US" altLang="zh-CN" sz="2400" dirty="0">
                <a:latin typeface="Calibri" panose="020F0502020204030204" pitchFamily="34" charset="0"/>
              </a:rPr>
              <a:t> flow </a:t>
            </a:r>
            <a:r>
              <a:rPr lang="en-US" altLang="zh-CN" sz="2400" dirty="0" err="1">
                <a:latin typeface="Calibri" panose="020F0502020204030204" pitchFamily="34" charset="0"/>
              </a:rPr>
              <a:t>en</a:t>
            </a:r>
            <a:r>
              <a:rPr lang="en-US" altLang="zh-CN" sz="2400" dirty="0">
                <a:latin typeface="Calibri" panose="020F0502020204030204" pitchFamily="34" charset="0"/>
              </a:rPr>
              <a:t> het </a:t>
            </a:r>
            <a:r>
              <a:rPr lang="en-US" altLang="zh-CN" sz="2400" dirty="0" err="1">
                <a:latin typeface="Calibri" panose="020F0502020204030204" pitchFamily="34" charset="0"/>
              </a:rPr>
              <a:t>oedeem</a:t>
            </a:r>
            <a:r>
              <a:rPr lang="en-US" altLang="zh-CN" sz="2400" dirty="0">
                <a:latin typeface="Calibri" panose="020F0502020204030204" pitchFamily="34" charset="0"/>
              </a:rPr>
              <a:t> in de 	</a:t>
            </a:r>
            <a:r>
              <a:rPr lang="en-US" altLang="zh-CN" sz="2400" dirty="0" err="1">
                <a:latin typeface="Calibri" panose="020F0502020204030204" pitchFamily="34" charset="0"/>
              </a:rPr>
              <a:t>aangedane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regio</a:t>
            </a:r>
            <a:endParaRPr lang="en-US" altLang="zh-CN" sz="2400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400" b="1" dirty="0">
                <a:latin typeface="Calibri" panose="020F0502020204030204" pitchFamily="34" charset="0"/>
              </a:rPr>
              <a:t>Elevation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	</a:t>
            </a:r>
            <a:r>
              <a:rPr lang="en-US" altLang="zh-CN" sz="2400" dirty="0" err="1">
                <a:latin typeface="Calibri" panose="020F0502020204030204" pitchFamily="34" charset="0"/>
              </a:rPr>
              <a:t>bloedtoevoer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verminderen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naar</a:t>
            </a:r>
            <a:r>
              <a:rPr lang="en-US" altLang="zh-CN" sz="2400" dirty="0">
                <a:latin typeface="Calibri" panose="020F0502020204030204" pitchFamily="34" charset="0"/>
              </a:rPr>
              <a:t> de </a:t>
            </a:r>
            <a:r>
              <a:rPr lang="en-US" altLang="zh-CN" sz="2400" dirty="0" err="1">
                <a:latin typeface="Calibri" panose="020F0502020204030204" pitchFamily="34" charset="0"/>
              </a:rPr>
              <a:t>aangedane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regio</a:t>
            </a:r>
            <a:r>
              <a:rPr lang="en-US" altLang="zh-CN" sz="2400" dirty="0">
                <a:latin typeface="Calibri" panose="020F0502020204030204" pitchFamily="34" charset="0"/>
              </a:rPr>
              <a:t> door de </a:t>
            </a:r>
            <a:r>
              <a:rPr lang="en-US" altLang="zh-CN" sz="2400" dirty="0" err="1">
                <a:latin typeface="Calibri" panose="020F0502020204030204" pitchFamily="34" charset="0"/>
              </a:rPr>
              <a:t>invloed</a:t>
            </a:r>
            <a:r>
              <a:rPr lang="en-US" altLang="zh-CN" sz="2400" dirty="0">
                <a:latin typeface="Calibri" panose="020F0502020204030204" pitchFamily="34" charset="0"/>
              </a:rPr>
              <a:t> van de 	</a:t>
            </a:r>
            <a:r>
              <a:rPr lang="en-US" altLang="zh-CN" sz="2400" dirty="0" err="1">
                <a:latin typeface="Calibri" panose="020F0502020204030204" pitchFamily="34" charset="0"/>
              </a:rPr>
              <a:t>zwaartekracht</a:t>
            </a:r>
            <a:r>
              <a:rPr lang="en-US" altLang="zh-CN" sz="2400" dirty="0">
                <a:latin typeface="Calibri" panose="020F0502020204030204" pitchFamily="34" charset="0"/>
              </a:rPr>
              <a:t> op de </a:t>
            </a:r>
            <a:r>
              <a:rPr lang="en-US" altLang="zh-CN" sz="2400" dirty="0" err="1">
                <a:latin typeface="Calibri" panose="020F0502020204030204" pitchFamily="34" charset="0"/>
              </a:rPr>
              <a:t>bloed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doorstroming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te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verminderen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evenals</a:t>
            </a:r>
            <a:r>
              <a:rPr lang="en-US" altLang="zh-CN" sz="2400" dirty="0">
                <a:latin typeface="Calibri" panose="020F0502020204030204" pitchFamily="34" charset="0"/>
              </a:rPr>
              <a:t> het 	</a:t>
            </a:r>
            <a:r>
              <a:rPr lang="en-US" altLang="zh-CN" sz="2400" dirty="0" err="1">
                <a:latin typeface="Calibri" panose="020F0502020204030204" pitchFamily="34" charset="0"/>
              </a:rPr>
              <a:t>verbeteren</a:t>
            </a:r>
            <a:r>
              <a:rPr lang="en-US" altLang="zh-CN" sz="2400" dirty="0">
                <a:latin typeface="Calibri" panose="020F0502020204030204" pitchFamily="34" charset="0"/>
              </a:rPr>
              <a:t> van de </a:t>
            </a:r>
            <a:r>
              <a:rPr lang="en-US" altLang="zh-CN" sz="2400" dirty="0" err="1">
                <a:latin typeface="Calibri" panose="020F0502020204030204" pitchFamily="34" charset="0"/>
              </a:rPr>
              <a:t>veneuze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afvoer</a:t>
            </a:r>
            <a:endParaRPr lang="nl-NL" altLang="nl-BE" sz="2400" dirty="0">
              <a:latin typeface="Calibri" panose="020F0502020204030204" pitchFamily="34" charset="0"/>
            </a:endParaRPr>
          </a:p>
        </p:txBody>
      </p:sp>
      <p:sp>
        <p:nvSpPr>
          <p:cNvPr id="2" name="Rectangle 36">
            <a:extLst>
              <a:ext uri="{FF2B5EF4-FFF2-40B4-BE49-F238E27FC236}">
                <a16:creationId xmlns:a16="http://schemas.microsoft.com/office/drawing/2014/main" id="{E4B43E39-FFB9-C624-920D-29FEAE02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2" y="371970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>
                <a:solidFill>
                  <a:srgbClr val="1974CF"/>
                </a:solidFill>
              </a:rPr>
              <a:t>Treatment of Inflammation</a:t>
            </a:r>
            <a:endParaRPr lang="en-US" altLang="nl-BE" sz="3200" kern="0" dirty="0">
              <a:solidFill>
                <a:srgbClr val="197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74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82265" y="368296"/>
            <a:ext cx="5243511" cy="49244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nl-BE" sz="3200" dirty="0">
                <a:solidFill>
                  <a:srgbClr val="1974CF"/>
                </a:solidFill>
              </a:rPr>
              <a:t>Inflammation</a:t>
            </a:r>
            <a:r>
              <a:rPr lang="en-US" altLang="nl-BE" sz="3200" dirty="0"/>
              <a:t> </a:t>
            </a:r>
            <a:r>
              <a:rPr lang="en-US" altLang="nl-BE" sz="3200" dirty="0">
                <a:solidFill>
                  <a:srgbClr val="1974CF"/>
                </a:solidFill>
              </a:rPr>
              <a:t>Concept Map</a:t>
            </a:r>
          </a:p>
        </p:txBody>
      </p:sp>
      <p:pic>
        <p:nvPicPr>
          <p:cNvPr id="178179" name="Picture 3" descr="figure_3.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1196975"/>
            <a:ext cx="36433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2045B-F17E-B259-719F-98A373A6B4FA}"/>
              </a:ext>
            </a:extLst>
          </p:cNvPr>
          <p:cNvSpPr txBox="1"/>
          <p:nvPr/>
        </p:nvSpPr>
        <p:spPr>
          <a:xfrm>
            <a:off x="7997825" y="2162175"/>
            <a:ext cx="41941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u="sng" dirty="0">
                <a:latin typeface="Calibri" panose="020F0502020204030204" pitchFamily="34" charset="0"/>
              </a:rPr>
              <a:t>Acute</a:t>
            </a:r>
            <a:r>
              <a:rPr lang="nl-BE" altLang="nl-BE" dirty="0">
                <a:latin typeface="Calibri" panose="020F0502020204030204" pitchFamily="34" charset="0"/>
              </a:rPr>
              <a:t> imflammatie is normaal gezien zelflimiterend en wordt gevolgd door weefselherstel</a:t>
            </a:r>
          </a:p>
          <a:p>
            <a:pPr eaLnBrk="1" hangingPunct="1"/>
            <a:endParaRPr lang="nl-BE" altLang="nl-BE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dirty="0">
                <a:latin typeface="Calibri" panose="020F0502020204030204" pitchFamily="34" charset="0"/>
              </a:rPr>
              <a:t>Onder bepaalde omstandigheden is dit niet het geval: </a:t>
            </a:r>
            <a:r>
              <a:rPr lang="nl-BE" altLang="nl-BE" u="sng" dirty="0">
                <a:latin typeface="Calibri" panose="020F0502020204030204" pitchFamily="34" charset="0"/>
              </a:rPr>
              <a:t>chronische</a:t>
            </a:r>
            <a:r>
              <a:rPr lang="nl-BE" altLang="nl-BE" dirty="0">
                <a:latin typeface="Calibri" panose="020F0502020204030204" pitchFamily="34" charset="0"/>
              </a:rPr>
              <a:t> inflammatie door</a:t>
            </a:r>
          </a:p>
          <a:p>
            <a:pPr lvl="1"/>
            <a:r>
              <a:rPr lang="nl-BE" altLang="nl-BE" dirty="0">
                <a:latin typeface="Calibri" panose="020F0502020204030204" pitchFamily="34" charset="0"/>
              </a:rPr>
              <a:t>- aanhoudende schade</a:t>
            </a:r>
          </a:p>
          <a:p>
            <a:pPr lvl="1"/>
            <a:r>
              <a:rPr lang="nl-BE" altLang="nl-BE" dirty="0">
                <a:latin typeface="Calibri" panose="020F0502020204030204" pitchFamily="34" charset="0"/>
              </a:rPr>
              <a:t>- persisterende infectie </a:t>
            </a:r>
          </a:p>
          <a:p>
            <a:pPr lvl="1"/>
            <a:r>
              <a:rPr lang="nl-BE" altLang="nl-BE" dirty="0">
                <a:latin typeface="Calibri" panose="020F0502020204030204" pitchFamily="34" charset="0"/>
                <a:sym typeface="Wingdings" pitchFamily="2" charset="2"/>
              </a:rPr>
              <a:t>	 </a:t>
            </a:r>
            <a:r>
              <a:rPr lang="nl-BE" altLang="nl-BE" dirty="0">
                <a:latin typeface="Calibri" panose="020F0502020204030204" pitchFamily="34" charset="0"/>
              </a:rPr>
              <a:t>chronische gastritis</a:t>
            </a:r>
          </a:p>
          <a:p>
            <a:pPr lvl="1"/>
            <a:r>
              <a:rPr lang="nl-BE" altLang="nl-BE" dirty="0">
                <a:latin typeface="Calibri" panose="020F0502020204030204" pitchFamily="34" charset="0"/>
              </a:rPr>
              <a:t>- auto-immuniteit </a:t>
            </a:r>
          </a:p>
          <a:p>
            <a:pPr lvl="1"/>
            <a:r>
              <a:rPr lang="nl-BE" altLang="nl-BE" dirty="0">
                <a:latin typeface="Calibri" panose="020F0502020204030204" pitchFamily="34" charset="0"/>
              </a:rPr>
              <a:t>	</a:t>
            </a:r>
            <a:r>
              <a:rPr lang="nl-BE" altLang="nl-BE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nl-BE" altLang="nl-BE" dirty="0">
                <a:latin typeface="Calibri" panose="020F0502020204030204" pitchFamily="34" charset="0"/>
              </a:rPr>
              <a:t>Rheumatoide arthritis</a:t>
            </a:r>
          </a:p>
          <a:p>
            <a:pPr lvl="1"/>
            <a:r>
              <a:rPr lang="nl-BE" altLang="nl-BE" dirty="0">
                <a:latin typeface="Calibri" panose="020F0502020204030204" pitchFamily="34" charset="0"/>
              </a:rPr>
              <a:t>	</a:t>
            </a:r>
            <a:r>
              <a:rPr lang="nl-BE" altLang="nl-BE" dirty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nl-BE" altLang="nl-BE" dirty="0">
                <a:latin typeface="Calibri" panose="020F0502020204030204" pitchFamily="34" charset="0"/>
              </a:rPr>
              <a:t> Ziekte van Crohn</a:t>
            </a:r>
          </a:p>
          <a:p>
            <a:pPr lvl="1"/>
            <a:r>
              <a:rPr lang="nl-BE" altLang="nl-BE" dirty="0">
                <a:latin typeface="Calibri" panose="020F0502020204030204" pitchFamily="34" charset="0"/>
              </a:rPr>
              <a:t>	</a:t>
            </a:r>
            <a:r>
              <a:rPr lang="nl-BE" altLang="nl-BE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nl-BE" altLang="nl-BE" dirty="0">
                <a:latin typeface="Calibri" panose="020F0502020204030204" pitchFamily="34" charset="0"/>
              </a:rPr>
              <a:t>Colitis ulcerosa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0DF745-7BE7-AC5F-5095-718A79FC47FA}"/>
              </a:ext>
            </a:extLst>
          </p:cNvPr>
          <p:cNvSpPr/>
          <p:nvPr/>
        </p:nvSpPr>
        <p:spPr>
          <a:xfrm>
            <a:off x="6736080" y="5588000"/>
            <a:ext cx="1087120" cy="95504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90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786" y="5316529"/>
            <a:ext cx="9458326" cy="1216467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/>
              <a:t>Recurrent or persistent inflammation lasting several weeks or longer</a:t>
            </a:r>
          </a:p>
          <a:p>
            <a:pPr marL="0" indent="0" eaLnBrk="1" hangingPunct="1">
              <a:buNone/>
            </a:pPr>
            <a:r>
              <a:rPr lang="en-US" altLang="nl-BE" sz="2400" i="1" dirty="0"/>
              <a:t>Note: macrophage = monocyte that has migrated into tissues</a:t>
            </a:r>
            <a:endParaRPr lang="en-US" altLang="nl-BE" sz="2400" dirty="0"/>
          </a:p>
          <a:p>
            <a:pPr marL="0" indent="0" eaLnBrk="1" hangingPunct="1">
              <a:buNone/>
            </a:pPr>
            <a:r>
              <a:rPr lang="en-US" altLang="nl-BE" sz="2400" dirty="0"/>
              <a:t>Granuloma = aggregation of macrophages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985967" y="370432"/>
            <a:ext cx="8229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BE" altLang="nl-BE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inflammation</a:t>
            </a:r>
            <a:endParaRPr lang="nl-NL" altLang="nl-BE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3" descr="table_3">
            <a:extLst>
              <a:ext uri="{FF2B5EF4-FFF2-40B4-BE49-F238E27FC236}">
                <a16:creationId xmlns:a16="http://schemas.microsoft.com/office/drawing/2014/main" id="{BE681936-51BD-D4AC-DC9B-004E61B84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113" y="1211579"/>
            <a:ext cx="9738614" cy="386552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86EE3B-C432-FB9D-EF66-B31B445A606E}"/>
              </a:ext>
            </a:extLst>
          </p:cNvPr>
          <p:cNvSpPr/>
          <p:nvPr/>
        </p:nvSpPr>
        <p:spPr>
          <a:xfrm>
            <a:off x="975947" y="3235569"/>
            <a:ext cx="10295792" cy="2004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F154CA-CCEA-A280-272C-0C04E20C38DA}"/>
              </a:ext>
            </a:extLst>
          </p:cNvPr>
          <p:cNvSpPr/>
          <p:nvPr/>
        </p:nvSpPr>
        <p:spPr>
          <a:xfrm>
            <a:off x="1128347" y="6163408"/>
            <a:ext cx="10295792" cy="694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B2AB6-D389-328C-B454-7C89AA03B9BC}"/>
              </a:ext>
            </a:extLst>
          </p:cNvPr>
          <p:cNvSpPr/>
          <p:nvPr/>
        </p:nvSpPr>
        <p:spPr>
          <a:xfrm>
            <a:off x="1128347" y="5792976"/>
            <a:ext cx="10295792" cy="69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34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786" y="5316529"/>
            <a:ext cx="9458326" cy="1216467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/>
              <a:t>Recurrent or persistent inflammation lasting several weeks or longer</a:t>
            </a:r>
          </a:p>
          <a:p>
            <a:pPr marL="0" indent="0" eaLnBrk="1" hangingPunct="1">
              <a:buNone/>
            </a:pPr>
            <a:r>
              <a:rPr lang="en-US" altLang="nl-BE" sz="2400" i="1" dirty="0"/>
              <a:t>Note: macrophage = monocyte that has migrated into tissues</a:t>
            </a:r>
            <a:endParaRPr lang="en-US" altLang="nl-BE" sz="2400" dirty="0"/>
          </a:p>
          <a:p>
            <a:pPr marL="0" indent="0" eaLnBrk="1" hangingPunct="1">
              <a:buNone/>
            </a:pPr>
            <a:r>
              <a:rPr lang="en-US" altLang="nl-BE" sz="2400" dirty="0"/>
              <a:t>Granuloma = aggregation of macrophages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985967" y="370432"/>
            <a:ext cx="8229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BE" altLang="nl-BE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inflammation</a:t>
            </a:r>
            <a:endParaRPr lang="nl-NL" altLang="nl-BE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3" descr="table_3">
            <a:extLst>
              <a:ext uri="{FF2B5EF4-FFF2-40B4-BE49-F238E27FC236}">
                <a16:creationId xmlns:a16="http://schemas.microsoft.com/office/drawing/2014/main" id="{BE681936-51BD-D4AC-DC9B-004E61B84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113" y="1211579"/>
            <a:ext cx="9738614" cy="386552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A9B43C-ED9C-D402-1936-363EE91A009C}"/>
              </a:ext>
            </a:extLst>
          </p:cNvPr>
          <p:cNvSpPr/>
          <p:nvPr/>
        </p:nvSpPr>
        <p:spPr>
          <a:xfrm>
            <a:off x="975947" y="4211515"/>
            <a:ext cx="10295792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84CBE-C5D2-9255-1B57-A99460936891}"/>
              </a:ext>
            </a:extLst>
          </p:cNvPr>
          <p:cNvSpPr/>
          <p:nvPr/>
        </p:nvSpPr>
        <p:spPr>
          <a:xfrm>
            <a:off x="732693" y="6180992"/>
            <a:ext cx="10295792" cy="581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34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786" y="5316529"/>
            <a:ext cx="9458326" cy="1216467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/>
              <a:t>Recurrent or persistent inflammation lasting several weeks or longer</a:t>
            </a:r>
          </a:p>
          <a:p>
            <a:pPr marL="0" indent="0" eaLnBrk="1" hangingPunct="1">
              <a:buNone/>
            </a:pPr>
            <a:r>
              <a:rPr lang="en-US" altLang="nl-BE" sz="2400" i="1" dirty="0"/>
              <a:t>Note: macrophage = monocyte that has migrated into tissues</a:t>
            </a:r>
            <a:endParaRPr lang="en-US" altLang="nl-BE" sz="2400" dirty="0"/>
          </a:p>
          <a:p>
            <a:pPr marL="0" indent="0" eaLnBrk="1" hangingPunct="1">
              <a:buNone/>
            </a:pPr>
            <a:r>
              <a:rPr lang="en-US" altLang="nl-BE" sz="2400" dirty="0"/>
              <a:t>Granuloma = aggregation of macrophages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985967" y="370432"/>
            <a:ext cx="8229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BE" altLang="nl-BE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inflammation</a:t>
            </a:r>
            <a:endParaRPr lang="nl-NL" altLang="nl-BE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3" descr="table_3">
            <a:extLst>
              <a:ext uri="{FF2B5EF4-FFF2-40B4-BE49-F238E27FC236}">
                <a16:creationId xmlns:a16="http://schemas.microsoft.com/office/drawing/2014/main" id="{BE681936-51BD-D4AC-DC9B-004E61B84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113" y="1211579"/>
            <a:ext cx="9738614" cy="3865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127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5334" y="420357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Rheumatoid</a:t>
            </a:r>
            <a:r>
              <a:rPr lang="en-US" altLang="nl-BE" sz="3200" dirty="0"/>
              <a:t> </a:t>
            </a:r>
            <a:r>
              <a:rPr lang="en-US" altLang="nl-BE" sz="3200" dirty="0">
                <a:solidFill>
                  <a:srgbClr val="1974CF"/>
                </a:solidFill>
              </a:rPr>
              <a:t>Arthritis (RA)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26523" y="1085396"/>
            <a:ext cx="8524875" cy="4305209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en-US" altLang="nl-BE" b="1" dirty="0"/>
              <a:t>Anatomy</a:t>
            </a:r>
          </a:p>
          <a:p>
            <a:pPr marL="0" indent="0" eaLnBrk="1" hangingPunct="1">
              <a:buNone/>
            </a:pPr>
            <a:r>
              <a:rPr lang="en-US" altLang="nl-BE" b="1" dirty="0"/>
              <a:t>Pathophysiology</a:t>
            </a:r>
          </a:p>
          <a:p>
            <a:pPr marL="0" indent="0" eaLnBrk="1" hangingPunct="1">
              <a:buNone/>
            </a:pPr>
            <a:r>
              <a:rPr lang="en-US" altLang="nl-BE" b="1" dirty="0"/>
              <a:t>Clinical manifestations</a:t>
            </a:r>
          </a:p>
          <a:p>
            <a:pPr marL="0" indent="0" eaLnBrk="1" hangingPunct="1">
              <a:buNone/>
            </a:pPr>
            <a:r>
              <a:rPr lang="en-US" altLang="nl-BE" b="1" dirty="0"/>
              <a:t>Diagnostic criteria</a:t>
            </a:r>
          </a:p>
          <a:p>
            <a:pPr marL="0" indent="0" eaLnBrk="1" hangingPunct="1">
              <a:buNone/>
            </a:pPr>
            <a:r>
              <a:rPr lang="en-US" altLang="nl-BE" b="1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84363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3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015" y="1585678"/>
            <a:ext cx="10144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053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732" y="1762684"/>
            <a:ext cx="1190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554" name="Text Box 26"/>
          <p:cNvSpPr txBox="1">
            <a:spLocks noChangeArrowheads="1"/>
          </p:cNvSpPr>
          <p:nvPr/>
        </p:nvSpPr>
        <p:spPr bwMode="auto">
          <a:xfrm>
            <a:off x="4791074" y="337748"/>
            <a:ext cx="2614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BE" altLang="nl-BE" b="1" dirty="0">
                <a:latin typeface="Calibri" panose="020F0502020204030204" pitchFamily="34" charset="0"/>
                <a:cs typeface="Calibri" panose="020F0502020204030204" pitchFamily="34" charset="0"/>
              </a:rPr>
              <a:t>Bloedcellen</a:t>
            </a:r>
          </a:p>
        </p:txBody>
      </p:sp>
      <p:sp>
        <p:nvSpPr>
          <p:cNvPr id="790555" name="Line 27"/>
          <p:cNvSpPr>
            <a:spLocks noChangeShapeType="1"/>
          </p:cNvSpPr>
          <p:nvPr/>
        </p:nvSpPr>
        <p:spPr bwMode="auto">
          <a:xfrm flipH="1">
            <a:off x="3506978" y="1296753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90556" name="Line 28"/>
          <p:cNvSpPr>
            <a:spLocks noChangeShapeType="1"/>
          </p:cNvSpPr>
          <p:nvPr/>
        </p:nvSpPr>
        <p:spPr bwMode="auto">
          <a:xfrm flipH="1">
            <a:off x="6021788" y="1296753"/>
            <a:ext cx="9427" cy="542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90557" name="Line 29"/>
          <p:cNvSpPr>
            <a:spLocks noChangeShapeType="1"/>
          </p:cNvSpPr>
          <p:nvPr/>
        </p:nvSpPr>
        <p:spPr bwMode="auto">
          <a:xfrm>
            <a:off x="7558362" y="1296753"/>
            <a:ext cx="1401678" cy="369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82FFDE-C289-44FB-16F0-3F8D17AB26D4}"/>
              </a:ext>
            </a:extLst>
          </p:cNvPr>
          <p:cNvCxnSpPr>
            <a:cxnSpLocks/>
          </p:cNvCxnSpPr>
          <p:nvPr/>
        </p:nvCxnSpPr>
        <p:spPr>
          <a:xfrm flipV="1">
            <a:off x="8201303" y="-372719"/>
            <a:ext cx="92790" cy="46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7FB4D1-575F-8B58-48EB-3A339AB381FC}"/>
              </a:ext>
            </a:extLst>
          </p:cNvPr>
          <p:cNvCxnSpPr>
            <a:cxnSpLocks/>
          </p:cNvCxnSpPr>
          <p:nvPr/>
        </p:nvCxnSpPr>
        <p:spPr>
          <a:xfrm flipH="1" flipV="1">
            <a:off x="10881624" y="-383729"/>
            <a:ext cx="121795" cy="551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>
            <a:extLst>
              <a:ext uri="{FF2B5EF4-FFF2-40B4-BE49-F238E27FC236}">
                <a16:creationId xmlns:a16="http://schemas.microsoft.com/office/drawing/2014/main" id="{EE730560-C815-C2D5-14CE-F36FDB06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695" y="2589535"/>
            <a:ext cx="23050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BE" altLang="nl-BE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Rode bloedcellen</a:t>
            </a:r>
          </a:p>
          <a:p>
            <a:pPr lvl="1">
              <a:spcBef>
                <a:spcPct val="50000"/>
              </a:spcBef>
              <a:buNone/>
            </a:pPr>
            <a:r>
              <a:rPr lang="nl-BE" alt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erythrocyt</a:t>
            </a:r>
          </a:p>
          <a:p>
            <a:pPr lvl="1">
              <a:spcBef>
                <a:spcPct val="50000"/>
              </a:spcBef>
              <a:buNone/>
            </a:pPr>
            <a:r>
              <a:rPr lang="nl-BE" alt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red blood cells</a:t>
            </a:r>
          </a:p>
          <a:p>
            <a:pPr lvl="1">
              <a:spcBef>
                <a:spcPct val="50000"/>
              </a:spcBef>
              <a:buNone/>
            </a:pPr>
            <a:r>
              <a:rPr lang="nl-BE" alt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RBC's</a:t>
            </a:r>
            <a:endParaRPr lang="nl-NL" altLang="nl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66DE1249-4251-2427-A2DA-DB2E2411E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4" y="3067764"/>
            <a:ext cx="2305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BE" altLang="nl-BE" sz="1800" b="1" dirty="0">
                <a:latin typeface="Calibri" panose="020F0502020204030204" pitchFamily="34" charset="0"/>
                <a:cs typeface="Calibri" panose="020F0502020204030204" pitchFamily="34" charset="0"/>
              </a:rPr>
              <a:t>Bloedplaatjes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BE" alt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platelets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31513363-CA9F-EFD9-1059-319C6799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085" y="2596696"/>
            <a:ext cx="23050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BE" altLang="nl-BE" sz="1800" b="1" dirty="0">
                <a:latin typeface="Calibri" panose="020F0502020204030204" pitchFamily="34" charset="0"/>
                <a:cs typeface="Calibri" panose="020F0502020204030204" pitchFamily="34" charset="0"/>
              </a:rPr>
              <a:t>Witte bloedcellen</a:t>
            </a:r>
          </a:p>
          <a:p>
            <a:pPr lvl="1">
              <a:spcBef>
                <a:spcPct val="50000"/>
              </a:spcBef>
              <a:buNone/>
            </a:pPr>
            <a:r>
              <a:rPr lang="nl-BE" alt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leukocyten</a:t>
            </a:r>
            <a:endParaRPr lang="nl-NL" altLang="nl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50000"/>
              </a:spcBef>
              <a:buNone/>
            </a:pPr>
            <a:r>
              <a:rPr lang="nl-BE" alt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white blood cells</a:t>
            </a:r>
          </a:p>
          <a:p>
            <a:pPr lvl="1">
              <a:spcBef>
                <a:spcPct val="50000"/>
              </a:spcBef>
              <a:buNone/>
            </a:pPr>
            <a:r>
              <a:rPr lang="nl-BE" alt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WBC's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A6D22-4345-22BA-C2C7-323523252A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65" b="90535" l="3721" r="89767">
                        <a14:foregroundMark x1="14884" y1="39095" x2="14884" y2="39095"/>
                        <a14:foregroundMark x1="67442" y1="41564" x2="67442" y2="41564"/>
                        <a14:foregroundMark x1="20465" y1="34568" x2="20465" y2="34568"/>
                        <a14:foregroundMark x1="29302" y1="82305" x2="29302" y2="82305"/>
                        <a14:foregroundMark x1="29302" y1="86420" x2="29302" y2="86420"/>
                        <a14:foregroundMark x1="55814" y1="86420" x2="55814" y2="86420"/>
                        <a14:foregroundMark x1="4186" y1="62140" x2="4186" y2="62140"/>
                        <a14:foregroundMark x1="43256" y1="90535" x2="43256" y2="90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0905" y="1589251"/>
            <a:ext cx="825410" cy="933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CFC594-FC98-984D-4B91-DE2FD38906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0" b="89535" l="1008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3579" y="1694163"/>
            <a:ext cx="886831" cy="962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DBAA55-B196-CD60-3696-9AB1A01F944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45" b="89855" l="9901" r="89604">
                        <a14:foregroundMark x1="30693" y1="21014" x2="30693" y2="21014"/>
                        <a14:foregroundMark x1="19307" y1="41304" x2="19307" y2="41304"/>
                        <a14:foregroundMark x1="23267" y1="27899" x2="23267" y2="27899"/>
                        <a14:foregroundMark x1="15842" y1="32246" x2="15842" y2="32246"/>
                        <a14:foregroundMark x1="85644" y1="51449" x2="85644" y2="51449"/>
                        <a14:foregroundMark x1="87624" y1="52899" x2="87624" y2="52899"/>
                        <a14:foregroundMark x1="89604" y1="53623" x2="89604" y2="53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413" y="1630690"/>
            <a:ext cx="751159" cy="1026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31B71A-B54A-EFB8-B49E-81D0C4166A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36" b="89891" l="5948" r="89591">
                        <a14:foregroundMark x1="6320" y1="54372" x2="6320" y2="54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7366" y="1491757"/>
            <a:ext cx="825410" cy="1128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58CF41-88D2-0121-D26B-51A524C45A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24" b="90458" l="2230" r="89591">
                        <a14:foregroundMark x1="25651" y1="90458" x2="25651" y2="90458"/>
                        <a14:foregroundMark x1="47212" y1="83206" x2="47212" y2="83206"/>
                        <a14:foregroundMark x1="53160" y1="76718" x2="53160" y2="76718"/>
                        <a14:foregroundMark x1="57249" y1="61069" x2="57249" y2="61069"/>
                        <a14:foregroundMark x1="53903" y1="50763" x2="53903" y2="50763"/>
                        <a14:foregroundMark x1="47212" y1="45420" x2="47212" y2="45420"/>
                        <a14:foregroundMark x1="43866" y1="42748" x2="43866" y2="42748"/>
                        <a14:foregroundMark x1="17472" y1="43130" x2="17472" y2="43130"/>
                        <a14:foregroundMark x1="10409" y1="51527" x2="10409" y2="51527"/>
                        <a14:foregroundMark x1="10409" y1="78626" x2="10409" y2="78626"/>
                        <a14:foregroundMark x1="20446" y1="85878" x2="20446" y2="85878"/>
                        <a14:foregroundMark x1="15613" y1="84733" x2="15613" y2="84733"/>
                        <a14:foregroundMark x1="41264" y1="87405" x2="41264" y2="87405"/>
                        <a14:foregroundMark x1="34201" y1="89313" x2="34201" y2="89313"/>
                        <a14:foregroundMark x1="57249" y1="73664" x2="57249" y2="73664"/>
                        <a14:foregroundMark x1="40892" y1="40840" x2="40892" y2="40840"/>
                        <a14:foregroundMark x1="32342" y1="39695" x2="32342" y2="39695"/>
                        <a14:foregroundMark x1="24907" y1="39695" x2="24907" y2="39695"/>
                        <a14:foregroundMark x1="13383" y1="42748" x2="13383" y2="42748"/>
                        <a14:foregroundMark x1="11152" y1="48473" x2="11152" y2="48473"/>
                        <a14:foregroundMark x1="2602" y1="60687" x2="2602" y2="60687"/>
                        <a14:foregroundMark x1="7807" y1="77099" x2="7807" y2="77099"/>
                        <a14:foregroundMark x1="6691" y1="68321" x2="6691" y2="68321"/>
                        <a14:foregroundMark x1="13755" y1="48473" x2="13755" y2="48473"/>
                        <a14:foregroundMark x1="14126" y1="44275" x2="14126" y2="44275"/>
                        <a14:foregroundMark x1="20818" y1="39695" x2="20818" y2="3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196" y="1653055"/>
            <a:ext cx="825410" cy="8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833564" y="368528"/>
            <a:ext cx="8524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l-BE" dirty="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Anatomy of synovial joints</a:t>
            </a:r>
          </a:p>
        </p:txBody>
      </p:sp>
      <p:pic>
        <p:nvPicPr>
          <p:cNvPr id="186371" name="Picture 3" descr="figure_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0999" y="1450480"/>
            <a:ext cx="5194300" cy="516255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211320-5856-2AEC-D318-C35A69A6ECFD}"/>
              </a:ext>
            </a:extLst>
          </p:cNvPr>
          <p:cNvSpPr txBox="1"/>
          <p:nvPr/>
        </p:nvSpPr>
        <p:spPr>
          <a:xfrm>
            <a:off x="1052648" y="1122500"/>
            <a:ext cx="69584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000" b="1" dirty="0">
                <a:latin typeface="Calibri" panose="020F0502020204030204" pitchFamily="34" charset="0"/>
              </a:rPr>
              <a:t>Synoviale gewrichten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- in een synoviaal gewricht komt het kraakbeen van de  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  botuiteinden bij elkaar in de vorm van een gewrichtskop en   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  een gewrichtskom 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- erg mobiel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- knie, pols, handen, voeten, vingers en tenen</a:t>
            </a:r>
          </a:p>
          <a:p>
            <a:pPr eaLnBrk="1" hangingPunct="1"/>
            <a:endParaRPr lang="nl-BE" altLang="nl-BE" sz="2000" dirty="0">
              <a:latin typeface="Calibri" panose="020F0502020204030204" pitchFamily="34" charset="0"/>
            </a:endParaRPr>
          </a:p>
          <a:p>
            <a:pPr eaLnBrk="1" hangingPunct="1"/>
            <a:endParaRPr lang="nl-BE" altLang="nl-BE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000" b="1" dirty="0">
                <a:latin typeface="Calibri" panose="020F0502020204030204" pitchFamily="34" charset="0"/>
              </a:rPr>
              <a:t>Structuur</a:t>
            </a: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- synoviale membraan</a:t>
            </a:r>
          </a:p>
          <a:p>
            <a:r>
              <a:rPr lang="nl-BE" altLang="nl-BE" sz="2000" dirty="0">
                <a:latin typeface="Calibri" panose="020F0502020204030204" pitchFamily="34" charset="0"/>
              </a:rPr>
              <a:t>- synoviaal vocht = synovium</a:t>
            </a:r>
            <a:endParaRPr lang="nl-NL" altLang="nl-BE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</a:rPr>
              <a:t>- synoviale cellen kunnen snel regeneren</a:t>
            </a:r>
          </a:p>
          <a:p>
            <a:pPr eaLnBrk="1" hangingPunct="1"/>
            <a:endParaRPr lang="nl-BE" altLang="nl-B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8326" y="457370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RA Pathophysiology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058" y="1050392"/>
            <a:ext cx="12347161" cy="5184775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nl-BE" b="1" dirty="0"/>
              <a:t>Type III </a:t>
            </a:r>
            <a:r>
              <a:rPr lang="en-US" altLang="nl-BE" b="1" dirty="0" err="1"/>
              <a:t>hypersensitiviteit</a:t>
            </a:r>
            <a:r>
              <a:rPr lang="en-US" altLang="nl-BE" b="1" dirty="0"/>
              <a:t> </a:t>
            </a:r>
            <a:r>
              <a:rPr lang="en-US" altLang="nl-BE" i="1" dirty="0"/>
              <a:t>(</a:t>
            </a:r>
            <a:r>
              <a:rPr lang="en-US" altLang="nl-BE" i="1" dirty="0" err="1"/>
              <a:t>zie</a:t>
            </a:r>
            <a:r>
              <a:rPr lang="en-US" altLang="nl-BE" i="1" dirty="0"/>
              <a:t> </a:t>
            </a:r>
            <a:r>
              <a:rPr lang="en-US" altLang="nl-BE" i="1" dirty="0" err="1"/>
              <a:t>ook</a:t>
            </a:r>
            <a:r>
              <a:rPr lang="en-US" altLang="nl-BE" i="1" dirty="0"/>
              <a:t> </a:t>
            </a:r>
            <a:r>
              <a:rPr lang="en-US" altLang="nl-BE" i="1" dirty="0" err="1"/>
              <a:t>hoofdstuk</a:t>
            </a:r>
            <a:r>
              <a:rPr lang="en-US" altLang="nl-BE" i="1" dirty="0"/>
              <a:t> </a:t>
            </a:r>
            <a:r>
              <a:rPr lang="en-US" altLang="nl-BE" i="1" dirty="0" err="1"/>
              <a:t>immuniteit</a:t>
            </a:r>
            <a:r>
              <a:rPr lang="en-US" altLang="nl-BE" i="1" dirty="0"/>
              <a:t>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nl-BE" i="1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nl-BE" dirty="0">
                <a:sym typeface="Wingdings" pitchFamily="2" charset="2"/>
              </a:rPr>
              <a:t>	 </a:t>
            </a:r>
            <a:r>
              <a:rPr lang="en-US" altLang="nl-BE" dirty="0"/>
              <a:t>formation of antigen-antibody aggregates (= "immune complexes")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nl-BE" sz="2400" dirty="0">
                <a:sym typeface="Wingdings" pitchFamily="2" charset="2"/>
              </a:rPr>
              <a:t>    </a:t>
            </a:r>
            <a:r>
              <a:rPr lang="en-US" altLang="nl-BE" sz="2400" dirty="0" err="1">
                <a:sym typeface="Wingdings" pitchFamily="2" charset="2"/>
              </a:rPr>
              <a:t>slaan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neer</a:t>
            </a:r>
            <a:r>
              <a:rPr lang="en-US" altLang="nl-BE" sz="2400" dirty="0">
                <a:sym typeface="Wingdings" pitchFamily="2" charset="2"/>
              </a:rPr>
              <a:t> in </a:t>
            </a:r>
            <a:r>
              <a:rPr lang="en-US" altLang="nl-BE" sz="2400" dirty="0" err="1">
                <a:sym typeface="Wingdings" pitchFamily="2" charset="2"/>
              </a:rPr>
              <a:t>weefsel</a:t>
            </a:r>
            <a:r>
              <a:rPr lang="en-US" altLang="nl-BE" sz="2400" dirty="0">
                <a:sym typeface="Wingdings" pitchFamily="2" charset="2"/>
              </a:rPr>
              <a:t> (in </a:t>
            </a:r>
            <a:r>
              <a:rPr lang="en-US" altLang="nl-BE" sz="2400" dirty="0" err="1">
                <a:sym typeface="Wingdings" pitchFamily="2" charset="2"/>
              </a:rPr>
              <a:t>dit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geval</a:t>
            </a:r>
            <a:r>
              <a:rPr lang="en-US" altLang="nl-BE" sz="2400" dirty="0">
                <a:sym typeface="Wingdings" pitchFamily="2" charset="2"/>
              </a:rPr>
              <a:t> synovium)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nl-BE" sz="2400" dirty="0">
                <a:sym typeface="Wingdings" pitchFamily="2" charset="2"/>
              </a:rPr>
              <a:t>       complement</a:t>
            </a:r>
            <a:r>
              <a:rPr lang="en-US" altLang="nl-BE" sz="2400" baseline="30000" dirty="0">
                <a:sym typeface="Wingdings" pitchFamily="2" charset="2"/>
              </a:rPr>
              <a:t>(*)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activatie</a:t>
            </a:r>
            <a:endParaRPr lang="en-US" altLang="nl-BE" sz="2400" dirty="0"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nl-BE" sz="2400" dirty="0">
                <a:sym typeface="Wingdings" pitchFamily="2" charset="2"/>
              </a:rPr>
              <a:t>          </a:t>
            </a:r>
            <a:r>
              <a:rPr lang="en-US" altLang="nl-BE" sz="2400" dirty="0" err="1">
                <a:sym typeface="Wingdings" pitchFamily="2" charset="2"/>
              </a:rPr>
              <a:t>inflammatie</a:t>
            </a:r>
            <a:r>
              <a:rPr lang="en-US" altLang="nl-BE" sz="2400" dirty="0">
                <a:sym typeface="Wingdings" pitchFamily="2" charset="2"/>
              </a:rPr>
              <a:t>:</a:t>
            </a:r>
            <a:r>
              <a:rPr lang="en-US" altLang="nl-BE" sz="24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neutrofiel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en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monocyt</a:t>
            </a:r>
            <a:r>
              <a:rPr lang="en-US" altLang="nl-BE" sz="2400" dirty="0">
                <a:sym typeface="Wingdings" pitchFamily="2" charset="2"/>
              </a:rPr>
              <a:t>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nl-BE" sz="2400" dirty="0">
                <a:sym typeface="Wingdings" pitchFamily="2" charset="2"/>
              </a:rPr>
              <a:t>		 </a:t>
            </a:r>
            <a:r>
              <a:rPr lang="en-US" altLang="nl-BE" sz="2400" dirty="0" err="1">
                <a:sym typeface="Wingdings" pitchFamily="2" charset="2"/>
              </a:rPr>
              <a:t>productie</a:t>
            </a:r>
            <a:r>
              <a:rPr lang="en-US" altLang="nl-BE" sz="2400" dirty="0">
                <a:sym typeface="Wingdings" pitchFamily="2" charset="2"/>
              </a:rPr>
              <a:t> van </a:t>
            </a:r>
            <a:r>
              <a:rPr lang="en-US" altLang="nl-BE" sz="2400" dirty="0" err="1">
                <a:sym typeface="Wingdings" pitchFamily="2" charset="2"/>
              </a:rPr>
              <a:t>o.a.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lysosomen</a:t>
            </a:r>
            <a:r>
              <a:rPr lang="en-US" altLang="nl-BE" sz="2400" dirty="0">
                <a:sym typeface="Wingdings" pitchFamily="2" charset="2"/>
              </a:rPr>
              <a:t>/</a:t>
            </a:r>
            <a:r>
              <a:rPr lang="en-US" altLang="nl-BE" sz="2400" dirty="0" err="1">
                <a:sym typeface="Wingdings" pitchFamily="2" charset="2"/>
              </a:rPr>
              <a:t>vrije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radicalen</a:t>
            </a:r>
            <a:endParaRPr lang="en-US" altLang="nl-BE" sz="2400" dirty="0"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nl-BE" sz="2400" dirty="0">
                <a:sym typeface="Wingdings" pitchFamily="2" charset="2"/>
              </a:rPr>
              <a:t>                  </a:t>
            </a:r>
            <a:r>
              <a:rPr lang="en-US" altLang="nl-BE" sz="2400" u="sng" dirty="0" err="1">
                <a:sym typeface="Wingdings" pitchFamily="2" charset="2"/>
              </a:rPr>
              <a:t>chronische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inflammatie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synoviale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membraan</a:t>
            </a:r>
            <a:endParaRPr lang="en-US" altLang="nl-BE" sz="2400" dirty="0"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nl-BE" sz="2400" dirty="0">
                <a:sym typeface="Wingdings" pitchFamily="2" charset="2"/>
              </a:rPr>
              <a:t>		</a:t>
            </a:r>
            <a:endParaRPr lang="en-US" altLang="nl-BE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24E1E-348C-21C3-45FC-3CB3911FF40A}"/>
              </a:ext>
            </a:extLst>
          </p:cNvPr>
          <p:cNvSpPr txBox="1"/>
          <p:nvPr/>
        </p:nvSpPr>
        <p:spPr>
          <a:xfrm>
            <a:off x="7027524" y="5820591"/>
            <a:ext cx="5034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(*) </a:t>
            </a:r>
            <a:r>
              <a:rPr lang="en-US" sz="1600" dirty="0" err="1"/>
              <a:t>Proteine</a:t>
            </a:r>
            <a:r>
              <a:rPr lang="en-US" sz="1600" dirty="0"/>
              <a:t> cascade that complements antibodies </a:t>
            </a:r>
          </a:p>
          <a:p>
            <a:r>
              <a:rPr lang="en-US" sz="1600" dirty="0"/>
              <a:t>and </a:t>
            </a:r>
            <a:r>
              <a:rPr lang="en-US" sz="1600" dirty="0" err="1"/>
              <a:t>fagocytes</a:t>
            </a:r>
            <a:r>
              <a:rPr lang="en-US" sz="1600" dirty="0"/>
              <a:t> to exert their function </a:t>
            </a:r>
          </a:p>
          <a:p>
            <a:r>
              <a:rPr lang="en-US" sz="1600" dirty="0"/>
              <a:t>= complements the immune system (details </a:t>
            </a:r>
            <a:r>
              <a:rPr lang="en-US" sz="1600" dirty="0" err="1"/>
              <a:t>niet</a:t>
            </a:r>
            <a:r>
              <a:rPr lang="en-US" sz="1600" dirty="0"/>
              <a:t> </a:t>
            </a:r>
            <a:r>
              <a:rPr lang="en-US" sz="1600" dirty="0" err="1"/>
              <a:t>kennen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1455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8326" y="457371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RA Pathophysiology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" y="1094040"/>
            <a:ext cx="12347161" cy="5184775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en-US" altLang="nl-BE" sz="2400" b="1" dirty="0">
                <a:sym typeface="Wingdings" pitchFamily="2" charset="2"/>
              </a:rPr>
              <a:t>	</a:t>
            </a:r>
            <a:r>
              <a:rPr lang="en-US" altLang="nl-BE" sz="2400" b="1" dirty="0" err="1">
                <a:sym typeface="Wingdings" pitchFamily="2" charset="2"/>
              </a:rPr>
              <a:t>Chronische</a:t>
            </a:r>
            <a:r>
              <a:rPr lang="en-US" altLang="nl-BE" sz="2400" b="1" dirty="0">
                <a:sym typeface="Wingdings" pitchFamily="2" charset="2"/>
              </a:rPr>
              <a:t> </a:t>
            </a:r>
            <a:r>
              <a:rPr lang="en-US" altLang="nl-BE" sz="2400" b="1" dirty="0" err="1">
                <a:sym typeface="Wingdings" pitchFamily="2" charset="2"/>
              </a:rPr>
              <a:t>inflammatie</a:t>
            </a:r>
            <a:r>
              <a:rPr lang="en-US" altLang="nl-BE" sz="2400" b="1" dirty="0">
                <a:sym typeface="Wingdings" pitchFamily="2" charset="2"/>
              </a:rPr>
              <a:t> </a:t>
            </a:r>
            <a:r>
              <a:rPr lang="en-US" altLang="nl-BE" sz="2400" b="1" dirty="0" err="1">
                <a:sym typeface="Wingdings" pitchFamily="2" charset="2"/>
              </a:rPr>
              <a:t>synoviale</a:t>
            </a:r>
            <a:r>
              <a:rPr lang="en-US" altLang="nl-BE" sz="2400" b="1" dirty="0">
                <a:sym typeface="Wingdings" pitchFamily="2" charset="2"/>
              </a:rPr>
              <a:t> </a:t>
            </a:r>
            <a:r>
              <a:rPr lang="en-US" altLang="nl-BE" sz="2400" b="1" dirty="0" err="1">
                <a:sym typeface="Wingdings" pitchFamily="2" charset="2"/>
              </a:rPr>
              <a:t>membraan</a:t>
            </a:r>
            <a:endParaRPr lang="en-US" altLang="nl-BE" sz="2400" b="1" dirty="0">
              <a:sym typeface="Wingdings" pitchFamily="2" charset="2"/>
            </a:endParaRP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r>
              <a:rPr lang="en-US" altLang="nl-BE" dirty="0">
                <a:sym typeface="Wingdings" pitchFamily="2" charset="2"/>
              </a:rPr>
              <a:t>	- </a:t>
            </a:r>
            <a:r>
              <a:rPr lang="en-US" altLang="nl-BE" dirty="0" err="1">
                <a:sym typeface="Wingdings" pitchFamily="2" charset="2"/>
              </a:rPr>
              <a:t>synoviale</a:t>
            </a:r>
            <a:r>
              <a:rPr lang="en-US" altLang="nl-BE" dirty="0">
                <a:sym typeface="Wingdings" pitchFamily="2" charset="2"/>
              </a:rPr>
              <a:t> </a:t>
            </a:r>
            <a:r>
              <a:rPr lang="en-US" altLang="nl-BE" dirty="0" err="1">
                <a:sym typeface="Wingdings" pitchFamily="2" charset="2"/>
              </a:rPr>
              <a:t>hyperplasie</a:t>
            </a:r>
            <a:r>
              <a:rPr lang="en-US" altLang="nl-BE" dirty="0">
                <a:sym typeface="Wingdings" pitchFamily="2" charset="2"/>
              </a:rPr>
              <a:t> met pannus </a:t>
            </a:r>
            <a:r>
              <a:rPr lang="en-US" altLang="nl-BE" dirty="0" err="1">
                <a:sym typeface="Wingdings" pitchFamily="2" charset="2"/>
              </a:rPr>
              <a:t>vorming</a:t>
            </a:r>
            <a:endParaRPr lang="en-US" altLang="nl-B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0310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3" descr="figure_3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9143" y="1204158"/>
            <a:ext cx="4606925" cy="5184775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F72E6F-39A6-2FE9-9876-522684D0710F}"/>
              </a:ext>
            </a:extLst>
          </p:cNvPr>
          <p:cNvSpPr txBox="1"/>
          <p:nvPr/>
        </p:nvSpPr>
        <p:spPr>
          <a:xfrm>
            <a:off x="1022121" y="1059713"/>
            <a:ext cx="62848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b="1" dirty="0">
                <a:latin typeface="Calibri" panose="020F0502020204030204" pitchFamily="34" charset="0"/>
              </a:rPr>
              <a:t>Pannus</a:t>
            </a:r>
            <a:r>
              <a:rPr lang="nl-BE" altLang="nl-BE" sz="24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= granulatieweefsel vanuit synovium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	 </a:t>
            </a:r>
            <a:r>
              <a:rPr lang="nl-BE" altLang="nl-BE" sz="2400" dirty="0">
                <a:latin typeface="Calibri" panose="020F0502020204030204" pitchFamily="34" charset="0"/>
              </a:rPr>
              <a:t>hyperplasie synoviale cellen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	 </a:t>
            </a:r>
            <a:r>
              <a:rPr lang="nl-BE" altLang="nl-BE" sz="2400" dirty="0">
                <a:latin typeface="Calibri" panose="020F0502020204030204" pitchFamily="34" charset="0"/>
              </a:rPr>
              <a:t>inflammatoire cellen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	</a:t>
            </a:r>
            <a:r>
              <a:rPr lang="nl-BE" altLang="nl-BE" sz="2400" dirty="0">
                <a:latin typeface="Calibri" panose="020F0502020204030204" pitchFamily="34" charset="0"/>
              </a:rPr>
              <a:t> nieuwgevormde bloedvaten</a:t>
            </a:r>
          </a:p>
          <a:p>
            <a:pPr eaLnBrk="1" hangingPunct="1"/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Gevolg: erosie kraakbeen en bot</a:t>
            </a:r>
            <a:endParaRPr lang="nl-NL" altLang="nl-BE" sz="2400" dirty="0">
              <a:latin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6B10646-5318-1B57-962B-F7C7D019BA05}"/>
              </a:ext>
            </a:extLst>
          </p:cNvPr>
          <p:cNvSpPr txBox="1">
            <a:spLocks noChangeArrowheads="1"/>
          </p:cNvSpPr>
          <p:nvPr/>
        </p:nvSpPr>
        <p:spPr>
          <a:xfrm>
            <a:off x="1838326" y="457371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</a:rPr>
              <a:t>RA Pathophysiology</a:t>
            </a:r>
            <a:endParaRPr lang="en-US" altLang="nl-BE" sz="3200" dirty="0">
              <a:solidFill>
                <a:srgbClr val="1974CF"/>
              </a:solidFill>
            </a:endParaRPr>
          </a:p>
        </p:txBody>
      </p:sp>
      <p:pic>
        <p:nvPicPr>
          <p:cNvPr id="4" name="Picture 3" descr="table_3">
            <a:extLst>
              <a:ext uri="{FF2B5EF4-FFF2-40B4-BE49-F238E27FC236}">
                <a16:creationId xmlns:a16="http://schemas.microsoft.com/office/drawing/2014/main" id="{0C6FE887-D85E-7827-33D9-BA1390A43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121" y="4385143"/>
            <a:ext cx="3842535" cy="1643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183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8326" y="457371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RA Pathophysiology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" y="1094040"/>
            <a:ext cx="12347161" cy="5184775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en-US" altLang="nl-BE" sz="2400" b="1" dirty="0">
                <a:sym typeface="Wingdings" pitchFamily="2" charset="2"/>
              </a:rPr>
              <a:t>	</a:t>
            </a:r>
            <a:r>
              <a:rPr lang="en-US" altLang="nl-BE" sz="2400" b="1" dirty="0" err="1">
                <a:sym typeface="Wingdings" pitchFamily="2" charset="2"/>
              </a:rPr>
              <a:t>Chronische</a:t>
            </a:r>
            <a:r>
              <a:rPr lang="en-US" altLang="nl-BE" sz="2400" b="1" dirty="0">
                <a:sym typeface="Wingdings" pitchFamily="2" charset="2"/>
              </a:rPr>
              <a:t> </a:t>
            </a:r>
            <a:r>
              <a:rPr lang="en-US" altLang="nl-BE" sz="2400" b="1" dirty="0" err="1">
                <a:sym typeface="Wingdings" pitchFamily="2" charset="2"/>
              </a:rPr>
              <a:t>inflammatie</a:t>
            </a:r>
            <a:r>
              <a:rPr lang="en-US" altLang="nl-BE" sz="2400" b="1" dirty="0">
                <a:sym typeface="Wingdings" pitchFamily="2" charset="2"/>
              </a:rPr>
              <a:t> </a:t>
            </a:r>
            <a:r>
              <a:rPr lang="en-US" altLang="nl-BE" sz="2400" b="1" dirty="0" err="1">
                <a:sym typeface="Wingdings" pitchFamily="2" charset="2"/>
              </a:rPr>
              <a:t>synoviale</a:t>
            </a:r>
            <a:r>
              <a:rPr lang="en-US" altLang="nl-BE" sz="2400" b="1" dirty="0">
                <a:sym typeface="Wingdings" pitchFamily="2" charset="2"/>
              </a:rPr>
              <a:t> </a:t>
            </a:r>
            <a:r>
              <a:rPr lang="en-US" altLang="nl-BE" sz="2400" b="1" dirty="0" err="1">
                <a:sym typeface="Wingdings" pitchFamily="2" charset="2"/>
              </a:rPr>
              <a:t>membraan</a:t>
            </a:r>
            <a:endParaRPr lang="en-US" altLang="nl-BE" sz="2400" b="1" dirty="0">
              <a:sym typeface="Wingdings" pitchFamily="2" charset="2"/>
            </a:endParaRP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r>
              <a:rPr lang="en-US" altLang="nl-BE" dirty="0">
                <a:sym typeface="Wingdings" pitchFamily="2" charset="2"/>
              </a:rPr>
              <a:t>	- </a:t>
            </a:r>
            <a:r>
              <a:rPr lang="en-US" altLang="nl-BE" dirty="0" err="1">
                <a:sym typeface="Wingdings" pitchFamily="2" charset="2"/>
              </a:rPr>
              <a:t>synoviale</a:t>
            </a:r>
            <a:r>
              <a:rPr lang="en-US" altLang="nl-BE" dirty="0">
                <a:sym typeface="Wingdings" pitchFamily="2" charset="2"/>
              </a:rPr>
              <a:t> </a:t>
            </a:r>
            <a:r>
              <a:rPr lang="en-US" altLang="nl-BE" dirty="0" err="1">
                <a:sym typeface="Wingdings" pitchFamily="2" charset="2"/>
              </a:rPr>
              <a:t>hyperplasie</a:t>
            </a:r>
            <a:r>
              <a:rPr lang="en-US" altLang="nl-BE" dirty="0">
                <a:sym typeface="Wingdings" pitchFamily="2" charset="2"/>
              </a:rPr>
              <a:t> met pannus </a:t>
            </a:r>
            <a:r>
              <a:rPr lang="en-US" altLang="nl-BE" dirty="0" err="1">
                <a:sym typeface="Wingdings" pitchFamily="2" charset="2"/>
              </a:rPr>
              <a:t>vorming</a:t>
            </a:r>
            <a:endParaRPr lang="en-US" altLang="nl-BE" dirty="0">
              <a:sym typeface="Wingdings" pitchFamily="2" charset="2"/>
            </a:endParaRP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r>
              <a:rPr lang="en-US" altLang="nl-BE" dirty="0">
                <a:sym typeface="Wingdings" pitchFamily="2" charset="2"/>
              </a:rPr>
              <a:t>	- </a:t>
            </a:r>
            <a:r>
              <a:rPr lang="en-US" altLang="nl-BE" dirty="0" err="1">
                <a:sym typeface="Wingdings" pitchFamily="2" charset="2"/>
              </a:rPr>
              <a:t>kraakbeen</a:t>
            </a:r>
            <a:r>
              <a:rPr lang="en-US" altLang="nl-BE" dirty="0">
                <a:sym typeface="Wingdings" pitchFamily="2" charset="2"/>
              </a:rPr>
              <a:t> </a:t>
            </a:r>
            <a:r>
              <a:rPr lang="en-US" altLang="nl-BE" dirty="0" err="1">
                <a:sym typeface="Wingdings" pitchFamily="2" charset="2"/>
              </a:rPr>
              <a:t>en</a:t>
            </a:r>
            <a:r>
              <a:rPr lang="en-US" altLang="nl-BE" dirty="0">
                <a:sym typeface="Wingdings" pitchFamily="2" charset="2"/>
              </a:rPr>
              <a:t> bot </a:t>
            </a:r>
            <a:r>
              <a:rPr lang="en-US" altLang="nl-BE" dirty="0" err="1">
                <a:sym typeface="Wingdings" pitchFamily="2" charset="2"/>
              </a:rPr>
              <a:t>destructie</a:t>
            </a:r>
            <a:endParaRPr lang="en-US" altLang="nl-BE" dirty="0">
              <a:sym typeface="Wingdings" pitchFamily="2" charset="2"/>
            </a:endParaRP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r>
              <a:rPr lang="en-US" altLang="nl-BE" dirty="0">
                <a:sym typeface="Wingdings" pitchFamily="2" charset="2"/>
              </a:rPr>
              <a:t>	- </a:t>
            </a:r>
            <a:r>
              <a:rPr lang="en-US" altLang="nl-BE" dirty="0" err="1">
                <a:sym typeface="Wingdings" pitchFamily="2" charset="2"/>
              </a:rPr>
              <a:t>reactief</a:t>
            </a:r>
            <a:r>
              <a:rPr lang="en-US" altLang="nl-BE" dirty="0">
                <a:sym typeface="Wingdings" pitchFamily="2" charset="2"/>
              </a:rPr>
              <a:t> </a:t>
            </a:r>
            <a:r>
              <a:rPr lang="en-US" altLang="nl-BE" dirty="0" err="1">
                <a:sym typeface="Wingdings" pitchFamily="2" charset="2"/>
              </a:rPr>
              <a:t>littekenvorming</a:t>
            </a:r>
            <a:r>
              <a:rPr lang="en-US" altLang="nl-BE" dirty="0">
                <a:sym typeface="Wingdings" pitchFamily="2" charset="2"/>
              </a:rPr>
              <a:t> - </a:t>
            </a:r>
            <a:r>
              <a:rPr lang="en-US" altLang="nl-BE" dirty="0" err="1">
                <a:sym typeface="Wingdings" pitchFamily="2" charset="2"/>
              </a:rPr>
              <a:t>collageen</a:t>
            </a:r>
            <a:r>
              <a:rPr lang="en-US" altLang="nl-BE" dirty="0">
                <a:sym typeface="Wingdings" pitchFamily="2" charset="2"/>
              </a:rPr>
              <a:t> </a:t>
            </a:r>
            <a:r>
              <a:rPr lang="en-US" altLang="nl-BE" dirty="0" err="1">
                <a:sym typeface="Wingdings" pitchFamily="2" charset="2"/>
              </a:rPr>
              <a:t>vult</a:t>
            </a:r>
            <a:r>
              <a:rPr lang="en-US" altLang="nl-BE" dirty="0">
                <a:sym typeface="Wingdings" pitchFamily="2" charset="2"/>
              </a:rPr>
              <a:t> </a:t>
            </a:r>
            <a:r>
              <a:rPr lang="en-US" altLang="nl-BE" dirty="0" err="1">
                <a:sym typeface="Wingdings" pitchFamily="2" charset="2"/>
              </a:rPr>
              <a:t>schade</a:t>
            </a:r>
            <a:r>
              <a:rPr lang="en-US" altLang="nl-BE" dirty="0">
                <a:sym typeface="Wingdings" pitchFamily="2" charset="2"/>
              </a:rPr>
              <a:t> op</a:t>
            </a: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r>
              <a:rPr lang="en-US" altLang="nl-BE" dirty="0">
                <a:sym typeface="Wingdings" pitchFamily="2" charset="2"/>
              </a:rPr>
              <a:t>	- fibrose, </a:t>
            </a:r>
            <a:r>
              <a:rPr lang="en-US" altLang="nl-BE" dirty="0" err="1">
                <a:sym typeface="Wingdings" pitchFamily="2" charset="2"/>
              </a:rPr>
              <a:t>gewrichtsvervorming</a:t>
            </a:r>
            <a:r>
              <a:rPr lang="en-US" altLang="nl-BE" dirty="0">
                <a:sym typeface="Wingdings" pitchFamily="2" charset="2"/>
              </a:rPr>
              <a:t>, ankylose</a:t>
            </a:r>
            <a:endParaRPr lang="en-US" altLang="nl-BE" b="1" dirty="0">
              <a:sym typeface="Wingdings" pitchFamily="2" charset="2"/>
            </a:endParaRP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endParaRPr lang="en-US" altLang="nl-BE" b="1" dirty="0">
              <a:sym typeface="Wingdings" pitchFamily="2" charset="2"/>
            </a:endParaRP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r>
              <a:rPr lang="en-US" altLang="nl-BE" sz="2400" b="1" dirty="0" err="1">
                <a:sym typeface="Wingdings" pitchFamily="2" charset="2"/>
              </a:rPr>
              <a:t>Excacerbaties</a:t>
            </a:r>
            <a:r>
              <a:rPr lang="en-US" altLang="nl-BE" sz="2400" b="1" dirty="0">
                <a:sym typeface="Wingdings" pitchFamily="2" charset="2"/>
              </a:rPr>
              <a:t> / </a:t>
            </a:r>
            <a:r>
              <a:rPr lang="en-US" altLang="nl-BE" sz="2400" b="1" dirty="0" err="1">
                <a:sym typeface="Wingdings" pitchFamily="2" charset="2"/>
              </a:rPr>
              <a:t>remissies</a:t>
            </a:r>
            <a:endParaRPr lang="en-US" altLang="nl-BE" sz="2400" b="1" dirty="0">
              <a:sym typeface="Wingdings" pitchFamily="2" charset="2"/>
            </a:endParaRP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endParaRPr lang="en-US" altLang="nl-BE" b="1" dirty="0">
              <a:sym typeface="Wingdings" pitchFamily="2" charset="2"/>
            </a:endParaRP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r>
              <a:rPr lang="en-US" altLang="nl-BE" sz="2400" b="1" dirty="0">
                <a:sym typeface="Wingdings" pitchFamily="2" charset="2"/>
              </a:rPr>
              <a:t>Extra-articular manifestations</a:t>
            </a: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r>
              <a:rPr lang="en-US" altLang="nl-BE" dirty="0">
                <a:sym typeface="Wingdings" pitchFamily="2" charset="2"/>
              </a:rPr>
              <a:t>	- </a:t>
            </a:r>
            <a:r>
              <a:rPr lang="en-US" altLang="nl-BE" dirty="0" err="1">
                <a:sym typeface="Wingdings" pitchFamily="2" charset="2"/>
              </a:rPr>
              <a:t>lichte</a:t>
            </a:r>
            <a:r>
              <a:rPr lang="en-US" altLang="nl-BE" dirty="0">
                <a:sym typeface="Wingdings" pitchFamily="2" charset="2"/>
              </a:rPr>
              <a:t> </a:t>
            </a:r>
            <a:r>
              <a:rPr lang="en-US" altLang="nl-BE" dirty="0" err="1">
                <a:sym typeface="Wingdings" pitchFamily="2" charset="2"/>
              </a:rPr>
              <a:t>koorts</a:t>
            </a:r>
            <a:endParaRPr lang="en-US" altLang="nl-BE" dirty="0">
              <a:sym typeface="Wingdings" pitchFamily="2" charset="2"/>
            </a:endParaRP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r>
              <a:rPr lang="en-US" altLang="nl-BE" dirty="0">
                <a:sym typeface="Wingdings" pitchFamily="2" charset="2"/>
              </a:rPr>
              <a:t>	- </a:t>
            </a:r>
            <a:r>
              <a:rPr lang="en-US" altLang="nl-BE" dirty="0" err="1">
                <a:sym typeface="Wingdings" pitchFamily="2" charset="2"/>
              </a:rPr>
              <a:t>moe</a:t>
            </a:r>
            <a:endParaRPr lang="en-US" altLang="nl-BE" dirty="0">
              <a:sym typeface="Wingdings" pitchFamily="2" charset="2"/>
            </a:endParaRPr>
          </a:p>
          <a:p>
            <a:pPr marL="914400" lvl="2" indent="0" algn="just" eaLnBrk="1" hangingPunct="1">
              <a:lnSpc>
                <a:spcPct val="90000"/>
              </a:lnSpc>
              <a:buNone/>
            </a:pPr>
            <a:r>
              <a:rPr lang="en-US" altLang="nl-BE" dirty="0">
                <a:sym typeface="Wingdings" pitchFamily="2" charset="2"/>
              </a:rPr>
              <a:t>	- </a:t>
            </a:r>
            <a:r>
              <a:rPr lang="en-US" altLang="nl-BE" dirty="0" err="1">
                <a:sym typeface="Wingdings" pitchFamily="2" charset="2"/>
              </a:rPr>
              <a:t>verminderde</a:t>
            </a:r>
            <a:r>
              <a:rPr lang="en-US" altLang="nl-BE" dirty="0">
                <a:sym typeface="Wingdings" pitchFamily="2" charset="2"/>
              </a:rPr>
              <a:t> </a:t>
            </a:r>
            <a:r>
              <a:rPr lang="en-US" altLang="nl-BE" dirty="0" err="1">
                <a:sym typeface="Wingdings" pitchFamily="2" charset="2"/>
              </a:rPr>
              <a:t>eetlust</a:t>
            </a:r>
            <a:r>
              <a:rPr lang="en-US" altLang="nl-BE" dirty="0">
                <a:sym typeface="Wingdings" pitchFamily="2" charset="2"/>
              </a:rPr>
              <a:t> / </a:t>
            </a:r>
            <a:r>
              <a:rPr lang="en-US" altLang="nl-BE" dirty="0" err="1">
                <a:sym typeface="Wingdings" pitchFamily="2" charset="2"/>
              </a:rPr>
              <a:t>gewichtsverlies</a:t>
            </a:r>
            <a:endParaRPr lang="en-US" altLang="nl-B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9593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4" descr="figure_3.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111909"/>
            <a:ext cx="565150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3564" y="446486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RA Clinical Manifestations</a:t>
            </a:r>
          </a:p>
        </p:txBody>
      </p:sp>
      <p:sp>
        <p:nvSpPr>
          <p:cNvPr id="194564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017814" y="1484956"/>
            <a:ext cx="11005489" cy="4525963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/>
              <a:t>Wide range: from mild to debilitating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Symmetrical (= left + right side) joints involved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Pain, redness, heat, swelling, decreased mobility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Malalignment </a:t>
            </a:r>
            <a:r>
              <a:rPr lang="en-US" altLang="nl-BE" sz="2400" dirty="0" err="1"/>
              <a:t>bv</a:t>
            </a:r>
            <a:r>
              <a:rPr lang="en-US" altLang="nl-BE" sz="2400" dirty="0"/>
              <a:t>. </a:t>
            </a:r>
            <a:r>
              <a:rPr lang="en-US" altLang="nl-BE" sz="2400" dirty="0" err="1"/>
              <a:t>ulnaire</a:t>
            </a:r>
            <a:r>
              <a:rPr lang="en-US" altLang="nl-BE" sz="2400" dirty="0"/>
              <a:t> </a:t>
            </a:r>
            <a:r>
              <a:rPr lang="en-US" altLang="nl-BE" sz="2400" dirty="0" err="1"/>
              <a:t>deviatie</a:t>
            </a:r>
            <a:endParaRPr lang="en-US" altLang="nl-BE" sz="2400" dirty="0"/>
          </a:p>
        </p:txBody>
      </p:sp>
    </p:spTree>
    <p:extLst>
      <p:ext uri="{BB962C8B-B14F-4D97-AF65-F5344CB8AC3E}">
        <p14:creationId xmlns:p14="http://schemas.microsoft.com/office/powerpoint/2010/main" val="1996614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1" y="452608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RA Diagnostic Criteria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26523" y="1079197"/>
            <a:ext cx="12331150" cy="4525963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b="1" dirty="0" err="1"/>
              <a:t>Geen</a:t>
            </a:r>
            <a:r>
              <a:rPr lang="en-US" altLang="nl-BE" sz="2400" b="1" dirty="0"/>
              <a:t> </a:t>
            </a:r>
            <a:r>
              <a:rPr lang="en-US" altLang="nl-BE" sz="2400" b="1" dirty="0" err="1"/>
              <a:t>definitieve</a:t>
            </a:r>
            <a:r>
              <a:rPr lang="en-US" altLang="nl-BE" sz="2400" b="1" dirty="0"/>
              <a:t> test !</a:t>
            </a:r>
          </a:p>
          <a:p>
            <a:pPr marL="0" indent="0" eaLnBrk="1" hangingPunct="1">
              <a:buNone/>
            </a:pPr>
            <a:endParaRPr lang="en-US" altLang="nl-BE" sz="2400" b="1" dirty="0"/>
          </a:p>
          <a:p>
            <a:pPr marL="0" indent="0" eaLnBrk="1" hangingPunct="1">
              <a:buNone/>
            </a:pPr>
            <a:r>
              <a:rPr lang="en-US" altLang="nl-BE" sz="2400" dirty="0"/>
              <a:t>Hoe </a:t>
            </a:r>
            <a:r>
              <a:rPr lang="en-US" altLang="nl-BE" sz="2400" dirty="0" err="1"/>
              <a:t>meer</a:t>
            </a:r>
            <a:r>
              <a:rPr lang="en-US" altLang="nl-BE" sz="2400" dirty="0"/>
              <a:t> </a:t>
            </a:r>
            <a:r>
              <a:rPr lang="en-US" altLang="nl-BE" sz="2400" dirty="0" err="1"/>
              <a:t>positieve</a:t>
            </a:r>
            <a:r>
              <a:rPr lang="en-US" altLang="nl-BE" sz="2400" dirty="0"/>
              <a:t> tests, hoe </a:t>
            </a:r>
            <a:r>
              <a:rPr lang="en-US" altLang="nl-BE" sz="2400" dirty="0" err="1"/>
              <a:t>waarschijnlijker</a:t>
            </a:r>
            <a:r>
              <a:rPr lang="en-US" altLang="nl-BE" sz="2400" dirty="0"/>
              <a:t> diagnose</a:t>
            </a:r>
          </a:p>
          <a:p>
            <a:pPr marL="457200" lvl="1" indent="0" eaLnBrk="1" hangingPunct="1">
              <a:buNone/>
            </a:pPr>
            <a:r>
              <a:rPr lang="en-US" altLang="nl-BE" sz="2400" dirty="0"/>
              <a:t>↑ Erythrocyte sedimentation rate (ESR) / </a:t>
            </a:r>
            <a:r>
              <a:rPr lang="en-US" altLang="nl-BE" sz="2400" dirty="0" err="1"/>
              <a:t>sedimentatie</a:t>
            </a:r>
            <a:r>
              <a:rPr lang="en-US" altLang="nl-BE" sz="2400" dirty="0"/>
              <a:t> </a:t>
            </a:r>
            <a:r>
              <a:rPr lang="en-US" altLang="nl-BE" sz="2400" dirty="0" err="1"/>
              <a:t>snelheid</a:t>
            </a:r>
            <a:endParaRPr lang="en-US" altLang="nl-BE" sz="2400" dirty="0"/>
          </a:p>
          <a:p>
            <a:pPr marL="457200" lvl="1" indent="0" eaLnBrk="1" hangingPunct="1">
              <a:buNone/>
            </a:pPr>
            <a:r>
              <a:rPr lang="en-US" altLang="nl-BE" sz="2400" dirty="0"/>
              <a:t>     (= </a:t>
            </a:r>
            <a:r>
              <a:rPr lang="en-US" altLang="nl-BE" sz="2400" dirty="0" err="1"/>
              <a:t>snelheid</a:t>
            </a:r>
            <a:r>
              <a:rPr lang="en-US" altLang="nl-BE" sz="2400" dirty="0"/>
              <a:t> </a:t>
            </a:r>
            <a:r>
              <a:rPr lang="en-US" altLang="nl-BE" sz="2400" dirty="0" err="1"/>
              <a:t>waarmee</a:t>
            </a:r>
            <a:r>
              <a:rPr lang="en-US" altLang="nl-BE" sz="2400" dirty="0"/>
              <a:t> RBC </a:t>
            </a:r>
            <a:r>
              <a:rPr lang="en-US" altLang="nl-BE" sz="2400" dirty="0" err="1"/>
              <a:t>zakken</a:t>
            </a:r>
            <a:r>
              <a:rPr lang="en-US" altLang="nl-BE" sz="2400" dirty="0"/>
              <a:t> in </a:t>
            </a:r>
            <a:r>
              <a:rPr lang="en-US" altLang="nl-BE" sz="2400" dirty="0" err="1"/>
              <a:t>een</a:t>
            </a:r>
            <a:r>
              <a:rPr lang="en-US" altLang="nl-BE" sz="2400" dirty="0"/>
              <a:t> </a:t>
            </a:r>
            <a:r>
              <a:rPr lang="en-US" altLang="nl-BE" sz="2400" dirty="0" err="1"/>
              <a:t>kolom</a:t>
            </a:r>
            <a:r>
              <a:rPr lang="en-US" altLang="nl-BE" sz="2400" dirty="0"/>
              <a:t> </a:t>
            </a:r>
            <a:r>
              <a:rPr lang="en-US" altLang="nl-BE" sz="2400" dirty="0" err="1"/>
              <a:t>bloed</a:t>
            </a:r>
            <a:r>
              <a:rPr lang="en-US" altLang="nl-BE" sz="2400" dirty="0"/>
              <a:t>)</a:t>
            </a:r>
          </a:p>
          <a:p>
            <a:pPr marL="457200" lvl="1" indent="0" eaLnBrk="1" hangingPunct="1">
              <a:buNone/>
            </a:pPr>
            <a:r>
              <a:rPr lang="en-US" altLang="nl-BE" sz="2400" dirty="0"/>
              <a:t>↑ C-reactive protein (CRP)</a:t>
            </a:r>
          </a:p>
          <a:p>
            <a:pPr marL="457200" lvl="1" indent="0" eaLnBrk="1" hangingPunct="1">
              <a:buNone/>
            </a:pPr>
            <a:r>
              <a:rPr lang="en-US" altLang="nl-BE" sz="2400" dirty="0"/>
              <a:t>↑ Rheumatoid factor (IgG)</a:t>
            </a:r>
          </a:p>
          <a:p>
            <a:pPr marL="457200" lvl="1" indent="0" eaLnBrk="1" hangingPunct="1">
              <a:buNone/>
            </a:pPr>
            <a:r>
              <a:rPr lang="en-US" altLang="nl-BE" sz="2400" dirty="0"/>
              <a:t>		</a:t>
            </a:r>
            <a:r>
              <a:rPr lang="en-US" altLang="nl-BE" sz="2400" dirty="0">
                <a:sym typeface="Wingdings" pitchFamily="2" charset="2"/>
              </a:rPr>
              <a:t></a:t>
            </a:r>
            <a:r>
              <a:rPr lang="en-US" altLang="nl-BE" sz="2400" dirty="0"/>
              <a:t> </a:t>
            </a:r>
            <a:r>
              <a:rPr lang="en-US" altLang="nl-BE" sz="2400" dirty="0" err="1"/>
              <a:t>autoantilichaam</a:t>
            </a:r>
            <a:endParaRPr lang="en-US" altLang="nl-BE" sz="2400" dirty="0"/>
          </a:p>
          <a:p>
            <a:pPr marL="457200" lvl="1" indent="0" eaLnBrk="1" hangingPunct="1">
              <a:buNone/>
            </a:pPr>
            <a:r>
              <a:rPr lang="en-US" altLang="nl-BE" sz="2400" dirty="0"/>
              <a:t>		</a:t>
            </a:r>
            <a:r>
              <a:rPr lang="en-US" altLang="nl-BE" sz="2400" dirty="0">
                <a:sym typeface="Wingdings" pitchFamily="2" charset="2"/>
              </a:rPr>
              <a:t> </a:t>
            </a:r>
            <a:r>
              <a:rPr lang="en-US" altLang="nl-BE" sz="2400" dirty="0" err="1">
                <a:sym typeface="Wingdings" pitchFamily="2" charset="2"/>
              </a:rPr>
              <a:t>niet</a:t>
            </a:r>
            <a:r>
              <a:rPr lang="en-US" altLang="nl-BE" sz="2400" dirty="0">
                <a:sym typeface="Wingdings" pitchFamily="2" charset="2"/>
              </a:rPr>
              <a:t> 100% </a:t>
            </a:r>
            <a:r>
              <a:rPr lang="en-US" altLang="nl-BE" sz="2400" dirty="0" err="1">
                <a:sym typeface="Wingdings" pitchFamily="2" charset="2"/>
              </a:rPr>
              <a:t>specifiek</a:t>
            </a:r>
            <a:r>
              <a:rPr lang="en-US" altLang="nl-BE" sz="2400" dirty="0">
                <a:sym typeface="Wingdings" pitchFamily="2" charset="2"/>
              </a:rPr>
              <a:t> 	= </a:t>
            </a:r>
            <a:r>
              <a:rPr lang="en-US" altLang="nl-BE" sz="2400" dirty="0" err="1">
                <a:sym typeface="Wingdings" pitchFamily="2" charset="2"/>
              </a:rPr>
              <a:t>ook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aanwezig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bij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andere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ziektes</a:t>
            </a:r>
            <a:endParaRPr lang="en-US" altLang="nl-BE" sz="2400" dirty="0">
              <a:sym typeface="Wingdings" pitchFamily="2" charset="2"/>
            </a:endParaRPr>
          </a:p>
          <a:p>
            <a:pPr marL="457200" lvl="1" indent="0" eaLnBrk="1" hangingPunct="1">
              <a:buNone/>
            </a:pPr>
            <a:r>
              <a:rPr lang="en-US" altLang="nl-BE" sz="2400" dirty="0">
                <a:sym typeface="Wingdings" pitchFamily="2" charset="2"/>
              </a:rPr>
              <a:t>		 </a:t>
            </a:r>
            <a:r>
              <a:rPr lang="en-US" altLang="nl-BE" sz="2400" dirty="0" err="1">
                <a:sym typeface="Wingdings" pitchFamily="2" charset="2"/>
              </a:rPr>
              <a:t>niet</a:t>
            </a:r>
            <a:r>
              <a:rPr lang="en-US" altLang="nl-BE" sz="2400" dirty="0">
                <a:sym typeface="Wingdings" pitchFamily="2" charset="2"/>
              </a:rPr>
              <a:t> 100% </a:t>
            </a:r>
            <a:r>
              <a:rPr lang="en-US" altLang="nl-BE" sz="2400" dirty="0" err="1">
                <a:sym typeface="Wingdings" pitchFamily="2" charset="2"/>
              </a:rPr>
              <a:t>sensitief</a:t>
            </a:r>
            <a:r>
              <a:rPr lang="en-US" altLang="nl-BE" sz="2400" dirty="0">
                <a:sym typeface="Wingdings" pitchFamily="2" charset="2"/>
              </a:rPr>
              <a:t>  	= </a:t>
            </a:r>
            <a:r>
              <a:rPr lang="en-US" altLang="nl-BE" sz="2400" dirty="0" err="1">
                <a:sym typeface="Wingdings" pitchFamily="2" charset="2"/>
              </a:rPr>
              <a:t>niet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altijd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aanwezig</a:t>
            </a:r>
            <a:r>
              <a:rPr lang="en-US" altLang="nl-BE" sz="2400" dirty="0">
                <a:sym typeface="Wingdings" pitchFamily="2" charset="2"/>
              </a:rPr>
              <a:t> </a:t>
            </a:r>
            <a:r>
              <a:rPr lang="en-US" altLang="nl-BE" sz="2400" dirty="0" err="1">
                <a:sym typeface="Wingdings" pitchFamily="2" charset="2"/>
              </a:rPr>
              <a:t>bij</a:t>
            </a:r>
            <a:r>
              <a:rPr lang="en-US" altLang="nl-BE" sz="2400" dirty="0">
                <a:sym typeface="Wingdings" pitchFamily="2" charset="2"/>
              </a:rPr>
              <a:t> RA</a:t>
            </a:r>
            <a:endParaRPr lang="en-US" altLang="nl-BE" sz="2400" dirty="0"/>
          </a:p>
        </p:txBody>
      </p:sp>
    </p:spTree>
    <p:extLst>
      <p:ext uri="{BB962C8B-B14F-4D97-AF65-F5344CB8AC3E}">
        <p14:creationId xmlns:p14="http://schemas.microsoft.com/office/powerpoint/2010/main" val="1346462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3564" y="446484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>
                <a:solidFill>
                  <a:srgbClr val="1974CF"/>
                </a:solidFill>
              </a:rPr>
              <a:t>RA Treatment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7137" y="1114808"/>
            <a:ext cx="8834502" cy="418927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b="1" dirty="0" err="1"/>
              <a:t>Farmacologisch</a:t>
            </a:r>
            <a:r>
              <a:rPr lang="en-US" altLang="nl-BE" sz="2400" b="1" dirty="0"/>
              <a:t> </a:t>
            </a:r>
          </a:p>
          <a:p>
            <a:pPr marL="280988" indent="-280988" eaLnBrk="1" hangingPunct="1">
              <a:buNone/>
            </a:pPr>
            <a:r>
              <a:rPr lang="en-US" altLang="nl-BE" sz="2400" dirty="0"/>
              <a:t>		Disease modifying RA drugs (</a:t>
            </a:r>
            <a:r>
              <a:rPr lang="en-US" altLang="nl-BE" sz="2400" dirty="0" err="1"/>
              <a:t>bv</a:t>
            </a:r>
            <a:r>
              <a:rPr lang="en-US" altLang="nl-BE" sz="2400" dirty="0"/>
              <a:t>. </a:t>
            </a:r>
            <a:r>
              <a:rPr lang="en-US" altLang="nl-BE" sz="2400" dirty="0" err="1"/>
              <a:t>methotrexaat</a:t>
            </a:r>
            <a:r>
              <a:rPr lang="en-US" altLang="nl-BE" sz="2400" dirty="0"/>
              <a:t>)</a:t>
            </a:r>
          </a:p>
          <a:p>
            <a:pPr marL="280988" indent="-280988" eaLnBrk="1" hangingPunct="1">
              <a:buNone/>
            </a:pPr>
            <a:r>
              <a:rPr lang="en-US" altLang="nl-BE" sz="2400" dirty="0"/>
              <a:t>		Anti-inflammatory drugs</a:t>
            </a:r>
          </a:p>
          <a:p>
            <a:pPr marL="280988" indent="-280988" eaLnBrk="1" hangingPunct="1">
              <a:buNone/>
            </a:pPr>
            <a:endParaRPr lang="en-US" altLang="nl-BE" sz="2400" dirty="0"/>
          </a:p>
          <a:p>
            <a:pPr marL="280988" indent="-280988" eaLnBrk="1" hangingPunct="1">
              <a:buNone/>
            </a:pPr>
            <a:r>
              <a:rPr lang="en-US" altLang="nl-BE" sz="2400" b="1" dirty="0" err="1"/>
              <a:t>Niet-farmacologisch</a:t>
            </a:r>
            <a:r>
              <a:rPr lang="en-US" altLang="nl-BE" sz="2400" b="1" dirty="0"/>
              <a:t> </a:t>
            </a:r>
          </a:p>
          <a:p>
            <a:pPr marL="457200" lvl="1" indent="0" eaLnBrk="1" hangingPunct="1">
              <a:buNone/>
            </a:pPr>
            <a:r>
              <a:rPr lang="en-US" altLang="nl-BE" sz="2400" dirty="0"/>
              <a:t>	Rest/</a:t>
            </a:r>
            <a:r>
              <a:rPr lang="en-US" altLang="nl-BE" sz="2400" dirty="0" err="1"/>
              <a:t>activiteit</a:t>
            </a:r>
            <a:r>
              <a:rPr lang="en-US" altLang="nl-BE" sz="2400" dirty="0"/>
              <a:t> </a:t>
            </a:r>
            <a:r>
              <a:rPr lang="en-US" altLang="nl-BE" sz="2400" dirty="0" err="1"/>
              <a:t>balans</a:t>
            </a:r>
            <a:endParaRPr lang="en-US" altLang="nl-BE" sz="2400" dirty="0"/>
          </a:p>
          <a:p>
            <a:pPr marL="457200" lvl="1" indent="0" eaLnBrk="1" hangingPunct="1">
              <a:buNone/>
            </a:pPr>
            <a:r>
              <a:rPr lang="en-US" altLang="nl-BE" sz="2400" dirty="0"/>
              <a:t>	Physical therapy exercises</a:t>
            </a:r>
          </a:p>
          <a:p>
            <a:pPr marL="457200" lvl="1" indent="0" eaLnBrk="1" hangingPunct="1">
              <a:buNone/>
            </a:pPr>
            <a:r>
              <a:rPr lang="en-US" altLang="nl-BE" sz="2400" dirty="0"/>
              <a:t>	Splints</a:t>
            </a:r>
          </a:p>
          <a:p>
            <a:pPr marL="457200" lvl="1" indent="0" eaLnBrk="1" hangingPunct="1">
              <a:buNone/>
            </a:pPr>
            <a:r>
              <a:rPr lang="en-US" altLang="nl-BE" sz="2400" dirty="0"/>
              <a:t>	</a:t>
            </a:r>
            <a:r>
              <a:rPr lang="en-US" altLang="nl-BE" sz="2400" dirty="0" err="1"/>
              <a:t>Chirurgie</a:t>
            </a:r>
            <a:r>
              <a:rPr lang="en-US" altLang="nl-B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161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368"/>
            <a:ext cx="8229600" cy="443198"/>
          </a:xfrm>
          <a:noFill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nl-BE" altLang="nl-BE" sz="3200" dirty="0">
                <a:solidFill>
                  <a:srgbClr val="1974CF"/>
                </a:solidFill>
              </a:rPr>
              <a:t>Gastritis</a:t>
            </a:r>
            <a:endParaRPr lang="nl-NL" altLang="nl-BE" sz="3200" dirty="0">
              <a:solidFill>
                <a:srgbClr val="1974C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6DE82-AAAA-21C2-72A0-72D9994D8EAB}"/>
              </a:ext>
            </a:extLst>
          </p:cNvPr>
          <p:cNvSpPr txBox="1"/>
          <p:nvPr/>
        </p:nvSpPr>
        <p:spPr>
          <a:xfrm>
            <a:off x="993893" y="1083300"/>
            <a:ext cx="102042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Belangrijkste risicofactor maag en duodenumzweer is... </a:t>
            </a:r>
          </a:p>
        </p:txBody>
      </p:sp>
      <p:sp>
        <p:nvSpPr>
          <p:cNvPr id="4" name="Rectangle 5">
            <a:hlinkClick r:id="rId3" tooltip="Supermarket &amp; generic brand packs of ibuprofen tablets &amp; caplets with braille information for the blind partially sighted Stock Photo"/>
            <a:extLst>
              <a:ext uri="{FF2B5EF4-FFF2-40B4-BE49-F238E27FC236}">
                <a16:creationId xmlns:a16="http://schemas.microsoft.com/office/drawing/2014/main" id="{56C850A9-953F-0970-821B-57353B4F7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>
            <a:hlinkClick r:id="rId4" tooltip="Supermarket branded common painkillers, UK, 2012 Stock Photo"/>
            <a:extLst>
              <a:ext uri="{FF2B5EF4-FFF2-40B4-BE49-F238E27FC236}">
                <a16:creationId xmlns:a16="http://schemas.microsoft.com/office/drawing/2014/main" id="{216D86C8-EF0B-EFD5-70E9-12896B83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>
            <a:hlinkClick r:id="rId5" tooltip="Carrara, Italy - July 24, 2019 - Box of Brufen pills (ibuprofen) on a glass table, with a glass of water and a pill ready to be used Stock Photo"/>
            <a:extLst>
              <a:ext uri="{FF2B5EF4-FFF2-40B4-BE49-F238E27FC236}">
                <a16:creationId xmlns:a16="http://schemas.microsoft.com/office/drawing/2014/main" id="{6D15308A-FE10-06E3-04C7-C2003A6F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EB12D1B-7BBB-A67B-A686-69C1B1B2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97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368"/>
            <a:ext cx="8229600" cy="443198"/>
          </a:xfrm>
          <a:noFill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nl-BE" altLang="nl-BE" sz="3200" dirty="0">
                <a:solidFill>
                  <a:srgbClr val="1974CF"/>
                </a:solidFill>
              </a:rPr>
              <a:t>Gastritis</a:t>
            </a:r>
            <a:endParaRPr lang="nl-NL" altLang="nl-BE" sz="3200" dirty="0">
              <a:solidFill>
                <a:srgbClr val="1974C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6DE82-AAAA-21C2-72A0-72D9994D8EAB}"/>
              </a:ext>
            </a:extLst>
          </p:cNvPr>
          <p:cNvSpPr txBox="1"/>
          <p:nvPr/>
        </p:nvSpPr>
        <p:spPr>
          <a:xfrm>
            <a:off x="993893" y="1083300"/>
            <a:ext cx="10204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Belangrijkste risicofactor maag en duodenumzweer is </a:t>
            </a:r>
          </a:p>
          <a:p>
            <a:r>
              <a:rPr lang="nl-BE" altLang="nl-BE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niet</a:t>
            </a:r>
            <a:r>
              <a:rPr lang="nl-BE" altLang="nl-BE" sz="2400" dirty="0">
                <a:solidFill>
                  <a:srgbClr val="FF0000"/>
                </a:solidFill>
                <a:latin typeface="Calibri" panose="020F0502020204030204" pitchFamily="34" charset="0"/>
              </a:rPr>
              <a:t> stress</a:t>
            </a:r>
            <a:endParaRPr lang="nl-BE" altLang="nl-BE" sz="2400" dirty="0">
              <a:latin typeface="Calibri" panose="020F0502020204030204" pitchFamily="34" charset="0"/>
            </a:endParaRPr>
          </a:p>
        </p:txBody>
      </p:sp>
      <p:sp>
        <p:nvSpPr>
          <p:cNvPr id="4" name="Rectangle 5">
            <a:hlinkClick r:id="rId3" tooltip="Supermarket &amp; generic brand packs of ibuprofen tablets &amp; caplets with braille information for the blind partially sighted Stock Photo"/>
            <a:extLst>
              <a:ext uri="{FF2B5EF4-FFF2-40B4-BE49-F238E27FC236}">
                <a16:creationId xmlns:a16="http://schemas.microsoft.com/office/drawing/2014/main" id="{56C850A9-953F-0970-821B-57353B4F7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>
            <a:hlinkClick r:id="rId4" tooltip="Supermarket branded common painkillers, UK, 2012 Stock Photo"/>
            <a:extLst>
              <a:ext uri="{FF2B5EF4-FFF2-40B4-BE49-F238E27FC236}">
                <a16:creationId xmlns:a16="http://schemas.microsoft.com/office/drawing/2014/main" id="{216D86C8-EF0B-EFD5-70E9-12896B83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>
            <a:hlinkClick r:id="rId5" tooltip="Carrara, Italy - July 24, 2019 - Box of Brufen pills (ibuprofen) on a glass table, with a glass of water and a pill ready to be used Stock Photo"/>
            <a:extLst>
              <a:ext uri="{FF2B5EF4-FFF2-40B4-BE49-F238E27FC236}">
                <a16:creationId xmlns:a16="http://schemas.microsoft.com/office/drawing/2014/main" id="{6D15308A-FE10-06E3-04C7-C2003A6F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EB12D1B-7BBB-A67B-A686-69C1B1B2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5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57" name="Line 29"/>
          <p:cNvSpPr>
            <a:spLocks noChangeShapeType="1"/>
          </p:cNvSpPr>
          <p:nvPr/>
        </p:nvSpPr>
        <p:spPr bwMode="auto">
          <a:xfrm>
            <a:off x="7558362" y="1296753"/>
            <a:ext cx="1401678" cy="369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57A9F-7100-B524-E513-7E2DEAB47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65" b="90535" l="3721" r="89767">
                        <a14:foregroundMark x1="14884" y1="39095" x2="14884" y2="39095"/>
                        <a14:foregroundMark x1="67442" y1="41564" x2="67442" y2="41564"/>
                        <a14:foregroundMark x1="20465" y1="34568" x2="20465" y2="34568"/>
                        <a14:foregroundMark x1="29302" y1="82305" x2="29302" y2="82305"/>
                        <a14:foregroundMark x1="29302" y1="86420" x2="29302" y2="86420"/>
                        <a14:foregroundMark x1="55814" y1="86420" x2="55814" y2="86420"/>
                        <a14:foregroundMark x1="4186" y1="62140" x2="4186" y2="62140"/>
                        <a14:foregroundMark x1="43256" y1="90535" x2="43256" y2="90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0905" y="1589251"/>
            <a:ext cx="825410" cy="933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1ECBF-E269-51FA-588B-C377FAF47D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90" b="89535" l="1008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3579" y="1694163"/>
            <a:ext cx="886831" cy="962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6742BA-6404-0BD8-6BA5-8F3BDDE458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145" b="89855" l="9901" r="89604">
                        <a14:foregroundMark x1="30693" y1="21014" x2="30693" y2="21014"/>
                        <a14:foregroundMark x1="19307" y1="41304" x2="19307" y2="41304"/>
                        <a14:foregroundMark x1="23267" y1="27899" x2="23267" y2="27899"/>
                        <a14:foregroundMark x1="15842" y1="32246" x2="15842" y2="32246"/>
                        <a14:foregroundMark x1="85644" y1="51449" x2="85644" y2="51449"/>
                        <a14:foregroundMark x1="87624" y1="52899" x2="87624" y2="52899"/>
                        <a14:foregroundMark x1="89604" y1="53623" x2="89604" y2="53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413" y="1630690"/>
            <a:ext cx="751159" cy="1026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A012B-DCC5-63DE-626A-3401AD361FA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36" b="89891" l="5948" r="89591">
                        <a14:foregroundMark x1="6320" y1="54372" x2="6320" y2="54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7366" y="1491757"/>
            <a:ext cx="825410" cy="1128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29622-B6E3-B571-00CE-5AF60E002D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4" b="90458" l="2230" r="89591">
                        <a14:foregroundMark x1="25651" y1="90458" x2="25651" y2="90458"/>
                        <a14:foregroundMark x1="47212" y1="83206" x2="47212" y2="83206"/>
                        <a14:foregroundMark x1="53160" y1="76718" x2="53160" y2="76718"/>
                        <a14:foregroundMark x1="57249" y1="61069" x2="57249" y2="61069"/>
                        <a14:foregroundMark x1="53903" y1="50763" x2="53903" y2="50763"/>
                        <a14:foregroundMark x1="47212" y1="45420" x2="47212" y2="45420"/>
                        <a14:foregroundMark x1="43866" y1="42748" x2="43866" y2="42748"/>
                        <a14:foregroundMark x1="17472" y1="43130" x2="17472" y2="43130"/>
                        <a14:foregroundMark x1="10409" y1="51527" x2="10409" y2="51527"/>
                        <a14:foregroundMark x1="10409" y1="78626" x2="10409" y2="78626"/>
                        <a14:foregroundMark x1="20446" y1="85878" x2="20446" y2="85878"/>
                        <a14:foregroundMark x1="15613" y1="84733" x2="15613" y2="84733"/>
                        <a14:foregroundMark x1="41264" y1="87405" x2="41264" y2="87405"/>
                        <a14:foregroundMark x1="34201" y1="89313" x2="34201" y2="89313"/>
                        <a14:foregroundMark x1="57249" y1="73664" x2="57249" y2="73664"/>
                        <a14:foregroundMark x1="40892" y1="40840" x2="40892" y2="40840"/>
                        <a14:foregroundMark x1="32342" y1="39695" x2="32342" y2="39695"/>
                        <a14:foregroundMark x1="24907" y1="39695" x2="24907" y2="39695"/>
                        <a14:foregroundMark x1="13383" y1="42748" x2="13383" y2="42748"/>
                        <a14:foregroundMark x1="11152" y1="48473" x2="11152" y2="48473"/>
                        <a14:foregroundMark x1="2602" y1="60687" x2="2602" y2="60687"/>
                        <a14:foregroundMark x1="7807" y1="77099" x2="7807" y2="77099"/>
                        <a14:foregroundMark x1="6691" y1="68321" x2="6691" y2="68321"/>
                        <a14:foregroundMark x1="13755" y1="48473" x2="13755" y2="48473"/>
                        <a14:foregroundMark x1="14126" y1="44275" x2="14126" y2="44275"/>
                        <a14:foregroundMark x1="20818" y1="39695" x2="20818" y2="3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196" y="1653055"/>
            <a:ext cx="825410" cy="8054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82FFDE-C289-44FB-16F0-3F8D17AB26D4}"/>
              </a:ext>
            </a:extLst>
          </p:cNvPr>
          <p:cNvCxnSpPr>
            <a:cxnSpLocks/>
          </p:cNvCxnSpPr>
          <p:nvPr/>
        </p:nvCxnSpPr>
        <p:spPr>
          <a:xfrm flipV="1">
            <a:off x="8201303" y="-372719"/>
            <a:ext cx="92790" cy="464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7FB4D1-575F-8B58-48EB-3A339AB381FC}"/>
              </a:ext>
            </a:extLst>
          </p:cNvPr>
          <p:cNvCxnSpPr>
            <a:cxnSpLocks/>
          </p:cNvCxnSpPr>
          <p:nvPr/>
        </p:nvCxnSpPr>
        <p:spPr>
          <a:xfrm flipH="1" flipV="1">
            <a:off x="10881624" y="-383729"/>
            <a:ext cx="121795" cy="551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E6B4BC-706E-576E-EAD5-A6BE4487C8C0}"/>
              </a:ext>
            </a:extLst>
          </p:cNvPr>
          <p:cNvSpPr txBox="1"/>
          <p:nvPr/>
        </p:nvSpPr>
        <p:spPr>
          <a:xfrm>
            <a:off x="2807502" y="4276794"/>
            <a:ext cx="74026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D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I-I-I" actoren</a:t>
            </a: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Doel: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studeren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vergemakkelijken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uncties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deze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cellen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worden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duide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 de loop van de lessen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Wsch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meest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waardevol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bekijkt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"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eerste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lezing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"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079D40D8-71A8-ECEB-BDED-FF558961C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4" y="337748"/>
            <a:ext cx="2614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BE" altLang="nl-BE" b="1" dirty="0">
                <a:latin typeface="Calibri" panose="020F0502020204030204" pitchFamily="34" charset="0"/>
                <a:cs typeface="Calibri" panose="020F0502020204030204" pitchFamily="34" charset="0"/>
              </a:rPr>
              <a:t>Bloedcellen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3C4BA71-5854-0ADD-D88A-95178813D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085" y="2596696"/>
            <a:ext cx="23050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BE" altLang="nl-BE" sz="1800" b="1" dirty="0">
                <a:latin typeface="Calibri" panose="020F0502020204030204" pitchFamily="34" charset="0"/>
                <a:cs typeface="Calibri" panose="020F0502020204030204" pitchFamily="34" charset="0"/>
              </a:rPr>
              <a:t>Witte bloedcellen</a:t>
            </a:r>
          </a:p>
          <a:p>
            <a:pPr lvl="1">
              <a:spcBef>
                <a:spcPct val="50000"/>
              </a:spcBef>
              <a:buNone/>
            </a:pPr>
            <a:r>
              <a:rPr lang="nl-BE" alt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leukocyten</a:t>
            </a:r>
            <a:endParaRPr lang="nl-NL" altLang="nl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50000"/>
              </a:spcBef>
              <a:buNone/>
            </a:pPr>
            <a:r>
              <a:rPr lang="nl-BE" alt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white blood cells</a:t>
            </a:r>
          </a:p>
          <a:p>
            <a:pPr lvl="1">
              <a:spcBef>
                <a:spcPct val="50000"/>
              </a:spcBef>
              <a:buNone/>
            </a:pPr>
            <a:r>
              <a:rPr lang="nl-BE" alt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WBC's</a:t>
            </a:r>
          </a:p>
        </p:txBody>
      </p:sp>
    </p:spTree>
    <p:extLst>
      <p:ext uri="{BB962C8B-B14F-4D97-AF65-F5344CB8AC3E}">
        <p14:creationId xmlns:p14="http://schemas.microsoft.com/office/powerpoint/2010/main" val="4207047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368"/>
            <a:ext cx="8229600" cy="443198"/>
          </a:xfrm>
          <a:noFill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nl-BE" altLang="nl-BE" sz="3200" dirty="0">
                <a:solidFill>
                  <a:srgbClr val="1974CF"/>
                </a:solidFill>
              </a:rPr>
              <a:t>Gastritis</a:t>
            </a:r>
            <a:endParaRPr lang="nl-NL" altLang="nl-BE" sz="3200" dirty="0">
              <a:solidFill>
                <a:srgbClr val="1974CF"/>
              </a:solidFill>
            </a:endParaRPr>
          </a:p>
        </p:txBody>
      </p:sp>
      <p:pic>
        <p:nvPicPr>
          <p:cNvPr id="200707" name="Picture 3" descr="figure_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4852" y="1829843"/>
            <a:ext cx="3323260" cy="5028157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6DE82-AAAA-21C2-72A0-72D9994D8EAB}"/>
              </a:ext>
            </a:extLst>
          </p:cNvPr>
          <p:cNvSpPr txBox="1"/>
          <p:nvPr/>
        </p:nvSpPr>
        <p:spPr>
          <a:xfrm>
            <a:off x="993893" y="1083300"/>
            <a:ext cx="1020421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Belangrijkste risicofactor maag en duodenumzweer is </a:t>
            </a:r>
          </a:p>
          <a:p>
            <a:r>
              <a:rPr lang="nl-BE" altLang="nl-BE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niet</a:t>
            </a:r>
            <a:r>
              <a:rPr lang="nl-BE" altLang="nl-BE" sz="2400" dirty="0">
                <a:solidFill>
                  <a:srgbClr val="FF0000"/>
                </a:solidFill>
                <a:latin typeface="Calibri" panose="020F0502020204030204" pitchFamily="34" charset="0"/>
              </a:rPr>
              <a:t> stress</a:t>
            </a:r>
          </a:p>
          <a:p>
            <a:endParaRPr lang="nl-NL" altLang="nl-BE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nl-NL" altLang="nl-BE" sz="2400" dirty="0">
                <a:latin typeface="Calibri" panose="020F0502020204030204" pitchFamily="34" charset="0"/>
              </a:rPr>
              <a:t>maar </a:t>
            </a:r>
          </a:p>
          <a:p>
            <a:endParaRPr lang="nl-NL" altLang="nl-BE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#1 Helicobacter Pylori = infectie ! 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 antibiotica!</a:t>
            </a:r>
            <a:endParaRPr lang="nl-BE" altLang="nl-BE" sz="2400" dirty="0">
              <a:latin typeface="Calibri" panose="020F0502020204030204" pitchFamily="34" charset="0"/>
            </a:endParaRPr>
          </a:p>
        </p:txBody>
      </p:sp>
      <p:sp>
        <p:nvSpPr>
          <p:cNvPr id="4" name="Rectangle 5">
            <a:hlinkClick r:id="rId4" tooltip="Supermarket &amp; generic brand packs of ibuprofen tablets &amp; caplets with braille information for the blind partially sighted Stock Photo"/>
            <a:extLst>
              <a:ext uri="{FF2B5EF4-FFF2-40B4-BE49-F238E27FC236}">
                <a16:creationId xmlns:a16="http://schemas.microsoft.com/office/drawing/2014/main" id="{56C850A9-953F-0970-821B-57353B4F7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>
            <a:hlinkClick r:id="rId5" tooltip="Supermarket branded common painkillers, UK, 2012 Stock Photo"/>
            <a:extLst>
              <a:ext uri="{FF2B5EF4-FFF2-40B4-BE49-F238E27FC236}">
                <a16:creationId xmlns:a16="http://schemas.microsoft.com/office/drawing/2014/main" id="{216D86C8-EF0B-EFD5-70E9-12896B83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>
            <a:hlinkClick r:id="rId6" tooltip="Carrara, Italy - July 24, 2019 - Box of Brufen pills (ibuprofen) on a glass table, with a glass of water and a pill ready to be used Stock Photo"/>
            <a:extLst>
              <a:ext uri="{FF2B5EF4-FFF2-40B4-BE49-F238E27FC236}">
                <a16:creationId xmlns:a16="http://schemas.microsoft.com/office/drawing/2014/main" id="{6D15308A-FE10-06E3-04C7-C2003A6F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EB12D1B-7BBB-A67B-A686-69C1B1B2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163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368"/>
            <a:ext cx="8229600" cy="443198"/>
          </a:xfrm>
          <a:noFill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nl-BE" altLang="nl-BE" sz="3200" dirty="0">
                <a:solidFill>
                  <a:srgbClr val="1974CF"/>
                </a:solidFill>
              </a:rPr>
              <a:t>Gastritis</a:t>
            </a:r>
            <a:endParaRPr lang="nl-NL" altLang="nl-BE" sz="3200" dirty="0">
              <a:solidFill>
                <a:srgbClr val="1974CF"/>
              </a:solidFill>
            </a:endParaRPr>
          </a:p>
        </p:txBody>
      </p:sp>
      <p:sp>
        <p:nvSpPr>
          <p:cNvPr id="4" name="Rectangle 5">
            <a:hlinkClick r:id="rId3" tooltip="Supermarket &amp; generic brand packs of ibuprofen tablets &amp; caplets with braille information for the blind partially sighted Stock Photo"/>
            <a:extLst>
              <a:ext uri="{FF2B5EF4-FFF2-40B4-BE49-F238E27FC236}">
                <a16:creationId xmlns:a16="http://schemas.microsoft.com/office/drawing/2014/main" id="{56C850A9-953F-0970-821B-57353B4F7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>
            <a:hlinkClick r:id="rId4" tooltip="Supermarket branded common painkillers, UK, 2012 Stock Photo"/>
            <a:extLst>
              <a:ext uri="{FF2B5EF4-FFF2-40B4-BE49-F238E27FC236}">
                <a16:creationId xmlns:a16="http://schemas.microsoft.com/office/drawing/2014/main" id="{216D86C8-EF0B-EFD5-70E9-12896B83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>
            <a:hlinkClick r:id="rId5" tooltip="Carrara, Italy - July 24, 2019 - Box of Brufen pills (ibuprofen) on a glass table, with a glass of water and a pill ready to be used Stock Photo"/>
            <a:extLst>
              <a:ext uri="{FF2B5EF4-FFF2-40B4-BE49-F238E27FC236}">
                <a16:creationId xmlns:a16="http://schemas.microsoft.com/office/drawing/2014/main" id="{6D15308A-FE10-06E3-04C7-C2003A6F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EB12D1B-7BBB-A67B-A686-69C1B1B2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hlinkClick r:id="rId6"/>
            <a:extLst>
              <a:ext uri="{FF2B5EF4-FFF2-40B4-BE49-F238E27FC236}">
                <a16:creationId xmlns:a16="http://schemas.microsoft.com/office/drawing/2014/main" id="{0661F0C6-07EB-34AB-DD5F-A5807C549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680" y="1888919"/>
            <a:ext cx="3172180" cy="491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AE39AA-00E1-5569-B45C-D1D7FF7E9EAA}"/>
              </a:ext>
            </a:extLst>
          </p:cNvPr>
          <p:cNvSpPr txBox="1"/>
          <p:nvPr/>
        </p:nvSpPr>
        <p:spPr>
          <a:xfrm>
            <a:off x="410968" y="1014562"/>
            <a:ext cx="11366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2005, </a:t>
            </a:r>
            <a:r>
              <a:rPr lang="en-US" sz="2400" b="0" i="0" u="none" strike="noStrike" dirty="0">
                <a:solidFill>
                  <a:srgbClr val="040C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Barry Marshall and Robin Warren</a:t>
            </a: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were awarded the Nobel prize </a:t>
            </a:r>
          </a:p>
          <a:p>
            <a:pPr algn="ctr"/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Physiology and Medicine for their pioneering work on Helicobacter pylori</a:t>
            </a:r>
          </a:p>
        </p:txBody>
      </p:sp>
      <p:pic>
        <p:nvPicPr>
          <p:cNvPr id="13" name="Picture 3" descr="figure_3">
            <a:extLst>
              <a:ext uri="{FF2B5EF4-FFF2-40B4-BE49-F238E27FC236}">
                <a16:creationId xmlns:a16="http://schemas.microsoft.com/office/drawing/2014/main" id="{CF5D3C63-C349-B52B-FA3C-50EDBF1F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2141" y="1888919"/>
            <a:ext cx="3323260" cy="5028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705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368"/>
            <a:ext cx="8229600" cy="443198"/>
          </a:xfrm>
          <a:noFill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nl-BE" altLang="nl-BE" sz="3200" dirty="0">
                <a:solidFill>
                  <a:srgbClr val="1974CF"/>
                </a:solidFill>
              </a:rPr>
              <a:t>Gastritis</a:t>
            </a:r>
            <a:endParaRPr lang="nl-NL" altLang="nl-BE" sz="3200" dirty="0">
              <a:solidFill>
                <a:srgbClr val="1974C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6DE82-AAAA-21C2-72A0-72D9994D8EAB}"/>
              </a:ext>
            </a:extLst>
          </p:cNvPr>
          <p:cNvSpPr txBox="1"/>
          <p:nvPr/>
        </p:nvSpPr>
        <p:spPr>
          <a:xfrm>
            <a:off x="993893" y="1083300"/>
            <a:ext cx="1020421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Belangrijkste risicofactor maag en duodenumzweer is </a:t>
            </a:r>
          </a:p>
          <a:p>
            <a:r>
              <a:rPr lang="nl-BE" altLang="nl-BE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niet</a:t>
            </a:r>
            <a:r>
              <a:rPr lang="nl-BE" altLang="nl-BE" sz="2400" dirty="0">
                <a:solidFill>
                  <a:srgbClr val="FF0000"/>
                </a:solidFill>
                <a:latin typeface="Calibri" panose="020F0502020204030204" pitchFamily="34" charset="0"/>
              </a:rPr>
              <a:t> stress</a:t>
            </a:r>
          </a:p>
          <a:p>
            <a:endParaRPr lang="nl-NL" altLang="nl-BE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nl-NL" altLang="nl-BE" sz="2400" dirty="0">
                <a:latin typeface="Calibri" panose="020F0502020204030204" pitchFamily="34" charset="0"/>
              </a:rPr>
              <a:t>maar </a:t>
            </a:r>
          </a:p>
          <a:p>
            <a:endParaRPr lang="nl-NL" altLang="nl-BE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#1 Helicobacter Pylori = infectie ! 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 antibiotica!</a:t>
            </a:r>
          </a:p>
          <a:p>
            <a:pPr eaLnBrk="1" hangingPunct="1"/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#2 NSAID = niet-steroidale antiinflammatoire middelen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" name="Rectangle 5">
            <a:hlinkClick r:id="rId3" tooltip="Supermarket &amp; generic brand packs of ibuprofen tablets &amp; caplets with braille information for the blind partially sighted Stock Photo"/>
            <a:extLst>
              <a:ext uri="{FF2B5EF4-FFF2-40B4-BE49-F238E27FC236}">
                <a16:creationId xmlns:a16="http://schemas.microsoft.com/office/drawing/2014/main" id="{56C850A9-953F-0970-821B-57353B4F7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>
            <a:hlinkClick r:id="rId4" tooltip="Supermarket branded common painkillers, UK, 2012 Stock Photo"/>
            <a:extLst>
              <a:ext uri="{FF2B5EF4-FFF2-40B4-BE49-F238E27FC236}">
                <a16:creationId xmlns:a16="http://schemas.microsoft.com/office/drawing/2014/main" id="{216D86C8-EF0B-EFD5-70E9-12896B83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>
            <a:hlinkClick r:id="rId5" tooltip="Carrara, Italy - July 24, 2019 - Box of Brufen pills (ibuprofen) on a glass table, with a glass of water and a pill ready to be used Stock Photo"/>
            <a:extLst>
              <a:ext uri="{FF2B5EF4-FFF2-40B4-BE49-F238E27FC236}">
                <a16:creationId xmlns:a16="http://schemas.microsoft.com/office/drawing/2014/main" id="{6D15308A-FE10-06E3-04C7-C2003A6F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EB12D1B-7BBB-A67B-A686-69C1B1B2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119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368"/>
            <a:ext cx="8229600" cy="443198"/>
          </a:xfrm>
          <a:noFill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nl-BE" altLang="nl-BE" sz="3200" dirty="0">
                <a:solidFill>
                  <a:srgbClr val="1974CF"/>
                </a:solidFill>
              </a:rPr>
              <a:t>Gastritis</a:t>
            </a:r>
            <a:endParaRPr lang="nl-NL" altLang="nl-BE" sz="3200" dirty="0">
              <a:solidFill>
                <a:srgbClr val="1974C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6DE82-AAAA-21C2-72A0-72D9994D8EAB}"/>
              </a:ext>
            </a:extLst>
          </p:cNvPr>
          <p:cNvSpPr txBox="1"/>
          <p:nvPr/>
        </p:nvSpPr>
        <p:spPr>
          <a:xfrm>
            <a:off x="993893" y="1083300"/>
            <a:ext cx="1020421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Belangrijkste risicofactor maag en duodenumzweer is </a:t>
            </a:r>
          </a:p>
          <a:p>
            <a:r>
              <a:rPr lang="nl-BE" altLang="nl-BE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niet</a:t>
            </a:r>
            <a:r>
              <a:rPr lang="nl-BE" altLang="nl-BE" sz="2400" dirty="0">
                <a:solidFill>
                  <a:srgbClr val="FF0000"/>
                </a:solidFill>
                <a:latin typeface="Calibri" panose="020F0502020204030204" pitchFamily="34" charset="0"/>
              </a:rPr>
              <a:t> stress</a:t>
            </a:r>
          </a:p>
          <a:p>
            <a:endParaRPr lang="nl-NL" altLang="nl-BE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nl-NL" altLang="nl-BE" sz="2400" dirty="0">
                <a:latin typeface="Calibri" panose="020F0502020204030204" pitchFamily="34" charset="0"/>
              </a:rPr>
              <a:t>maar </a:t>
            </a:r>
          </a:p>
          <a:p>
            <a:endParaRPr lang="nl-NL" altLang="nl-BE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#1 Helicobacter Pylori = infectie ! 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 antibiotica!</a:t>
            </a:r>
          </a:p>
          <a:p>
            <a:pPr eaLnBrk="1" hangingPunct="1"/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#2 NSAID = niet-steroidale antiinflammatoire middelen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	     = cyclooxgenase remmer 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 minder prostaglandine 		 	     bv. </a:t>
            </a:r>
            <a:r>
              <a:rPr lang="nl-BE" altLang="nl-BE" sz="2400" dirty="0">
                <a:latin typeface="Calibri" panose="020F0502020204030204" pitchFamily="34" charset="0"/>
              </a:rPr>
              <a:t>diclofenac (Voltaren), indometacine, ibuprofen (Brufen)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	     Nevenwerkingen 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</a:t>
            </a:r>
            <a:r>
              <a:rPr lang="nl-BE" altLang="nl-BE" sz="2400" dirty="0">
                <a:latin typeface="Calibri" panose="020F0502020204030204" pitchFamily="34" charset="0"/>
              </a:rPr>
              <a:t>: </a:t>
            </a:r>
            <a:r>
              <a:rPr lang="nl-BE" altLang="nl-BE" sz="2400" dirty="0">
                <a:solidFill>
                  <a:srgbClr val="FF0000"/>
                </a:solidFill>
                <a:latin typeface="Calibri" panose="020F0502020204030204" pitchFamily="34" charset="0"/>
              </a:rPr>
              <a:t>maagzweer</a:t>
            </a:r>
            <a:r>
              <a:rPr lang="nl-BE" altLang="nl-BE" sz="2400" dirty="0">
                <a:latin typeface="Calibri" panose="020F0502020204030204" pitchFamily="34" charset="0"/>
              </a:rPr>
              <a:t>, maagbloeding, hartaanval</a:t>
            </a:r>
          </a:p>
        </p:txBody>
      </p:sp>
      <p:sp>
        <p:nvSpPr>
          <p:cNvPr id="4" name="Rectangle 5">
            <a:hlinkClick r:id="rId3" tooltip="Supermarket &amp; generic brand packs of ibuprofen tablets &amp; caplets with braille information for the blind partially sighted Stock Photo"/>
            <a:extLst>
              <a:ext uri="{FF2B5EF4-FFF2-40B4-BE49-F238E27FC236}">
                <a16:creationId xmlns:a16="http://schemas.microsoft.com/office/drawing/2014/main" id="{56C850A9-953F-0970-821B-57353B4F7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>
            <a:hlinkClick r:id="rId4" tooltip="Supermarket branded common painkillers, UK, 2012 Stock Photo"/>
            <a:extLst>
              <a:ext uri="{FF2B5EF4-FFF2-40B4-BE49-F238E27FC236}">
                <a16:creationId xmlns:a16="http://schemas.microsoft.com/office/drawing/2014/main" id="{216D86C8-EF0B-EFD5-70E9-12896B83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>
            <a:hlinkClick r:id="rId5" tooltip="Carrara, Italy - July 24, 2019 - Box of Brufen pills (ibuprofen) on a glass table, with a glass of water and a pill ready to be used Stock Photo"/>
            <a:extLst>
              <a:ext uri="{FF2B5EF4-FFF2-40B4-BE49-F238E27FC236}">
                <a16:creationId xmlns:a16="http://schemas.microsoft.com/office/drawing/2014/main" id="{6D15308A-FE10-06E3-04C7-C2003A6F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85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EB12D1B-7BBB-A67B-A686-69C1B1B2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Picture 10" descr="Brufen, ibuprofen, anti-inflammatory drugs, medicine, pills, pain killer, fever, and inflammation Stock Photo">
            <a:extLst>
              <a:ext uri="{FF2B5EF4-FFF2-40B4-BE49-F238E27FC236}">
                <a16:creationId xmlns:a16="http://schemas.microsoft.com/office/drawing/2014/main" id="{10EFE73F-7FA0-8577-6931-E01096D50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3062" y="4732291"/>
            <a:ext cx="2638966" cy="20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3BCD0-6A9A-D8B5-EA82-EABA43F339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470" y="4807396"/>
            <a:ext cx="3266578" cy="20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351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80FED1-5F34-B930-395E-919B28D52250}"/>
              </a:ext>
            </a:extLst>
          </p:cNvPr>
          <p:cNvSpPr txBox="1"/>
          <p:nvPr/>
        </p:nvSpPr>
        <p:spPr>
          <a:xfrm>
            <a:off x="317364" y="442828"/>
            <a:ext cx="115746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>
                <a:latin typeface="Calibri" panose="020F0502020204030204" pitchFamily="34" charset="0"/>
              </a:rPr>
              <a:t>Noteer</a:t>
            </a:r>
            <a:r>
              <a:rPr lang="en-US" altLang="zh-CN" sz="2400" dirty="0">
                <a:latin typeface="Calibri" panose="020F0502020204030204" pitchFamily="34" charset="0"/>
              </a:rPr>
              <a:t>: RA (</a:t>
            </a:r>
            <a:r>
              <a:rPr lang="en-US" altLang="zh-CN" sz="2400" dirty="0" err="1">
                <a:latin typeface="Calibri" panose="020F0502020204030204" pitchFamily="34" charset="0"/>
              </a:rPr>
              <a:t>autoimmuun</a:t>
            </a:r>
            <a:r>
              <a:rPr lang="en-US" altLang="zh-CN" sz="2400" dirty="0">
                <a:latin typeface="Calibri" panose="020F0502020204030204" pitchFamily="34" charset="0"/>
              </a:rPr>
              <a:t>) </a:t>
            </a:r>
            <a:r>
              <a:rPr lang="en-US" altLang="zh-CN" sz="2400" dirty="0" err="1">
                <a:latin typeface="Calibri" panose="020F0502020204030204" pitchFamily="34" charset="0"/>
              </a:rPr>
              <a:t>en</a:t>
            </a:r>
            <a:r>
              <a:rPr lang="en-US" altLang="zh-CN" sz="2400" dirty="0">
                <a:latin typeface="Calibri" panose="020F0502020204030204" pitchFamily="34" charset="0"/>
              </a:rPr>
              <a:t> Helicobacter (</a:t>
            </a:r>
            <a:r>
              <a:rPr lang="en-US" altLang="zh-CN" sz="2400" dirty="0" err="1">
                <a:latin typeface="Calibri" panose="020F0502020204030204" pitchFamily="34" charset="0"/>
              </a:rPr>
              <a:t>infectie</a:t>
            </a:r>
            <a:r>
              <a:rPr lang="en-US" altLang="zh-CN" sz="2400" dirty="0">
                <a:latin typeface="Calibri" panose="020F0502020204030204" pitchFamily="34" charset="0"/>
              </a:rPr>
              <a:t>) </a:t>
            </a:r>
          </a:p>
          <a:p>
            <a:pPr algn="ctr"/>
            <a:r>
              <a:rPr lang="en-US" altLang="zh-CN" sz="2400" dirty="0" err="1">
                <a:latin typeface="Calibri" panose="020F0502020204030204" pitchFamily="34" charset="0"/>
              </a:rPr>
              <a:t>geven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beide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</a:rPr>
              <a:t>inflammatie</a:t>
            </a:r>
            <a:r>
              <a:rPr lang="en-US" altLang="zh-CN" sz="2400" dirty="0">
                <a:latin typeface="Calibri" panose="020F0502020204030204" pitchFamily="34" charset="0"/>
              </a:rPr>
              <a:t> maar de </a:t>
            </a:r>
            <a:r>
              <a:rPr lang="en-US" altLang="zh-CN" sz="2400" dirty="0" err="1">
                <a:latin typeface="Calibri" panose="020F0502020204030204" pitchFamily="34" charset="0"/>
              </a:rPr>
              <a:t>oorzaak</a:t>
            </a:r>
            <a:r>
              <a:rPr lang="en-US" altLang="zh-CN" sz="2400" dirty="0">
                <a:latin typeface="Calibri" panose="020F0502020204030204" pitchFamily="34" charset="0"/>
              </a:rPr>
              <a:t> is </a:t>
            </a:r>
            <a:r>
              <a:rPr lang="en-US" altLang="zh-CN" sz="2400" dirty="0" err="1">
                <a:latin typeface="Calibri" panose="020F0502020204030204" pitchFamily="34" charset="0"/>
              </a:rPr>
              <a:t>verschillend</a:t>
            </a:r>
            <a:endParaRPr lang="en-US" altLang="zh-CN" sz="2400" dirty="0">
              <a:latin typeface="Calibri" panose="020F0502020204030204" pitchFamily="34" charset="0"/>
            </a:endParaRPr>
          </a:p>
          <a:p>
            <a:pPr algn="ctr" eaLnBrk="1" hangingPunct="1"/>
            <a:endParaRPr lang="en-US" altLang="zh-CN" sz="2400" dirty="0">
              <a:latin typeface="Calibri" panose="020F0502020204030204" pitchFamily="34" charset="0"/>
            </a:endParaRPr>
          </a:p>
        </p:txBody>
      </p:sp>
      <p:pic>
        <p:nvPicPr>
          <p:cNvPr id="2" name="Picture 4" descr="figure_3.19.jpg">
            <a:extLst>
              <a:ext uri="{FF2B5EF4-FFF2-40B4-BE49-F238E27FC236}">
                <a16:creationId xmlns:a16="http://schemas.microsoft.com/office/drawing/2014/main" id="{5037EB7F-47BF-9E82-C0D9-8221DB9A91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09" y="2981281"/>
            <a:ext cx="565150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igure_3">
            <a:extLst>
              <a:ext uri="{FF2B5EF4-FFF2-40B4-BE49-F238E27FC236}">
                <a16:creationId xmlns:a16="http://schemas.microsoft.com/office/drawing/2014/main" id="{3B933D72-35B9-3DA5-7C34-13294C9AF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927" y="1829843"/>
            <a:ext cx="3323260" cy="5028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46851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2386" y="478431"/>
            <a:ext cx="11774557" cy="886397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Inflammatory Bowel Diseases: </a:t>
            </a:r>
            <a:br>
              <a:rPr lang="en-US" altLang="nl-BE" sz="3200" dirty="0">
                <a:solidFill>
                  <a:srgbClr val="1974CF"/>
                </a:solidFill>
              </a:rPr>
            </a:br>
            <a:r>
              <a:rPr lang="en-US" altLang="nl-BE" sz="3200" dirty="0">
                <a:solidFill>
                  <a:srgbClr val="1974CF"/>
                </a:solidFill>
              </a:rPr>
              <a:t>Crohn's Disease and Ulcerative Colitis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1966" y="1644833"/>
            <a:ext cx="8229600" cy="3757613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en-US" altLang="nl-BE" b="1" dirty="0"/>
              <a:t>Anatomy </a:t>
            </a:r>
          </a:p>
          <a:p>
            <a:pPr marL="0" indent="0" eaLnBrk="1" hangingPunct="1">
              <a:buNone/>
            </a:pPr>
            <a:r>
              <a:rPr lang="en-US" altLang="nl-BE" b="1" dirty="0"/>
              <a:t>Pathophysiology</a:t>
            </a:r>
          </a:p>
          <a:p>
            <a:pPr marL="0" indent="0" eaLnBrk="1" hangingPunct="1">
              <a:buNone/>
            </a:pPr>
            <a:r>
              <a:rPr lang="en-US" altLang="nl-BE" b="1" dirty="0"/>
              <a:t>Clinical manifestations</a:t>
            </a:r>
          </a:p>
          <a:p>
            <a:pPr marL="0" indent="0" eaLnBrk="1" hangingPunct="1">
              <a:buNone/>
            </a:pPr>
            <a:r>
              <a:rPr lang="en-US" altLang="nl-BE" b="1" dirty="0"/>
              <a:t>Diagnostic criteria</a:t>
            </a:r>
          </a:p>
          <a:p>
            <a:pPr marL="0" indent="0" eaLnBrk="1" hangingPunct="1">
              <a:buNone/>
            </a:pPr>
            <a:r>
              <a:rPr lang="en-US" altLang="nl-BE" b="1" dirty="0"/>
              <a:t>Treatment</a:t>
            </a:r>
          </a:p>
          <a:p>
            <a:pPr marL="0" indent="0" eaLnBrk="1" hangingPunct="1">
              <a:buNone/>
            </a:pPr>
            <a:endParaRPr lang="en-US" altLang="nl-BE" b="1" dirty="0"/>
          </a:p>
        </p:txBody>
      </p:sp>
    </p:spTree>
    <p:extLst>
      <p:ext uri="{BB962C8B-B14F-4D97-AF65-F5344CB8AC3E}">
        <p14:creationId xmlns:p14="http://schemas.microsoft.com/office/powerpoint/2010/main" val="1986602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D5ABE7-923B-4351-A8B2-20D65DF8C6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1526" y="1199021"/>
            <a:ext cx="6199464" cy="40916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5C46B8-B567-E729-D3E4-685E6688D258}"/>
              </a:ext>
            </a:extLst>
          </p:cNvPr>
          <p:cNvSpPr txBox="1"/>
          <p:nvPr/>
        </p:nvSpPr>
        <p:spPr>
          <a:xfrm>
            <a:off x="9400990" y="6385573"/>
            <a:ext cx="2921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/>
              <a:t>Case courtesy of OpenStax College</a:t>
            </a:r>
          </a:p>
          <a:p>
            <a:pPr algn="ctr"/>
            <a:r>
              <a:rPr lang="en-US" sz="1000" err="1"/>
              <a:t>Radiopaedia.org</a:t>
            </a:r>
            <a:r>
              <a:rPr lang="en-US" sz="1000"/>
              <a:t>, </a:t>
            </a:r>
            <a:r>
              <a:rPr lang="en-US" sz="1000" err="1"/>
              <a:t>rID</a:t>
            </a:r>
            <a:r>
              <a:rPr lang="en-US" sz="1000"/>
              <a:t>: 45327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CEA2B0E-777D-27F8-54F0-8089C727A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40" y="405626"/>
            <a:ext cx="117745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</a:rPr>
              <a:t>Anatomy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FCAD5B-EE41-7E38-FB51-F0D908BED544}"/>
              </a:ext>
            </a:extLst>
          </p:cNvPr>
          <p:cNvSpPr/>
          <p:nvPr/>
        </p:nvSpPr>
        <p:spPr>
          <a:xfrm>
            <a:off x="3111062" y="810981"/>
            <a:ext cx="1713186" cy="776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96571-18F5-3EB7-5F4E-49FB256D9B0F}"/>
              </a:ext>
            </a:extLst>
          </p:cNvPr>
          <p:cNvSpPr/>
          <p:nvPr/>
        </p:nvSpPr>
        <p:spPr>
          <a:xfrm>
            <a:off x="8234855" y="1199021"/>
            <a:ext cx="1713186" cy="776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5B7DE78-4E76-D891-246F-2FD02EEAB2C4}"/>
              </a:ext>
            </a:extLst>
          </p:cNvPr>
          <p:cNvSpPr/>
          <p:nvPr/>
        </p:nvSpPr>
        <p:spPr>
          <a:xfrm>
            <a:off x="7945821" y="1313793"/>
            <a:ext cx="367862" cy="105104"/>
          </a:xfrm>
          <a:custGeom>
            <a:avLst/>
            <a:gdLst>
              <a:gd name="connsiteX0" fmla="*/ 0 w 284964"/>
              <a:gd name="connsiteY0" fmla="*/ 0 h 126125"/>
              <a:gd name="connsiteX1" fmla="*/ 0 w 284964"/>
              <a:gd name="connsiteY1" fmla="*/ 0 h 126125"/>
              <a:gd name="connsiteX2" fmla="*/ 94593 w 284964"/>
              <a:gd name="connsiteY2" fmla="*/ 10511 h 126125"/>
              <a:gd name="connsiteX3" fmla="*/ 262758 w 284964"/>
              <a:gd name="connsiteY3" fmla="*/ 42042 h 126125"/>
              <a:gd name="connsiteX4" fmla="*/ 283779 w 284964"/>
              <a:gd name="connsiteY4" fmla="*/ 73573 h 126125"/>
              <a:gd name="connsiteX5" fmla="*/ 189186 w 284964"/>
              <a:gd name="connsiteY5" fmla="*/ 126125 h 126125"/>
              <a:gd name="connsiteX6" fmla="*/ 115613 w 284964"/>
              <a:gd name="connsiteY6" fmla="*/ 115614 h 126125"/>
              <a:gd name="connsiteX7" fmla="*/ 94593 w 284964"/>
              <a:gd name="connsiteY7" fmla="*/ 84083 h 126125"/>
              <a:gd name="connsiteX8" fmla="*/ 63062 w 284964"/>
              <a:gd name="connsiteY8" fmla="*/ 63062 h 126125"/>
              <a:gd name="connsiteX9" fmla="*/ 42041 w 284964"/>
              <a:gd name="connsiteY9" fmla="*/ 31531 h 126125"/>
              <a:gd name="connsiteX10" fmla="*/ 0 w 284964"/>
              <a:gd name="connsiteY10" fmla="*/ 0 h 1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964" h="126125">
                <a:moveTo>
                  <a:pt x="0" y="0"/>
                </a:moveTo>
                <a:lnTo>
                  <a:pt x="0" y="0"/>
                </a:lnTo>
                <a:cubicBezTo>
                  <a:pt x="31531" y="3504"/>
                  <a:pt x="62998" y="7639"/>
                  <a:pt x="94593" y="10511"/>
                </a:cubicBezTo>
                <a:cubicBezTo>
                  <a:pt x="247448" y="24407"/>
                  <a:pt x="192217" y="-4986"/>
                  <a:pt x="262758" y="42042"/>
                </a:cubicBezTo>
                <a:cubicBezTo>
                  <a:pt x="269765" y="52552"/>
                  <a:pt x="290046" y="62605"/>
                  <a:pt x="283779" y="73573"/>
                </a:cubicBezTo>
                <a:cubicBezTo>
                  <a:pt x="266773" y="103334"/>
                  <a:pt x="220444" y="115705"/>
                  <a:pt x="189186" y="126125"/>
                </a:cubicBezTo>
                <a:cubicBezTo>
                  <a:pt x="164662" y="122621"/>
                  <a:pt x="138251" y="125676"/>
                  <a:pt x="115613" y="115614"/>
                </a:cubicBezTo>
                <a:cubicBezTo>
                  <a:pt x="104070" y="110484"/>
                  <a:pt x="103525" y="93015"/>
                  <a:pt x="94593" y="84083"/>
                </a:cubicBezTo>
                <a:cubicBezTo>
                  <a:pt x="85661" y="75151"/>
                  <a:pt x="73572" y="70069"/>
                  <a:pt x="63062" y="63062"/>
                </a:cubicBezTo>
                <a:cubicBezTo>
                  <a:pt x="56055" y="52552"/>
                  <a:pt x="47690" y="42829"/>
                  <a:pt x="42041" y="31531"/>
                </a:cubicBezTo>
                <a:cubicBezTo>
                  <a:pt x="37086" y="21622"/>
                  <a:pt x="7007" y="52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F9DB1F0-6910-7BC2-B659-E6269A670A2A}"/>
              </a:ext>
            </a:extLst>
          </p:cNvPr>
          <p:cNvSpPr/>
          <p:nvPr/>
        </p:nvSpPr>
        <p:spPr>
          <a:xfrm>
            <a:off x="4780567" y="1051033"/>
            <a:ext cx="169805" cy="304800"/>
          </a:xfrm>
          <a:custGeom>
            <a:avLst/>
            <a:gdLst>
              <a:gd name="connsiteX0" fmla="*/ 12150 w 169805"/>
              <a:gd name="connsiteY0" fmla="*/ 105104 h 304800"/>
              <a:gd name="connsiteX1" fmla="*/ 12150 w 169805"/>
              <a:gd name="connsiteY1" fmla="*/ 105104 h 304800"/>
              <a:gd name="connsiteX2" fmla="*/ 1640 w 169805"/>
              <a:gd name="connsiteY2" fmla="*/ 199697 h 304800"/>
              <a:gd name="connsiteX3" fmla="*/ 75212 w 169805"/>
              <a:gd name="connsiteY3" fmla="*/ 273269 h 304800"/>
              <a:gd name="connsiteX4" fmla="*/ 138274 w 169805"/>
              <a:gd name="connsiteY4" fmla="*/ 304800 h 304800"/>
              <a:gd name="connsiteX5" fmla="*/ 169805 w 169805"/>
              <a:gd name="connsiteY5" fmla="*/ 294290 h 304800"/>
              <a:gd name="connsiteX6" fmla="*/ 159295 w 169805"/>
              <a:gd name="connsiteY6" fmla="*/ 199697 h 304800"/>
              <a:gd name="connsiteX7" fmla="*/ 96233 w 169805"/>
              <a:gd name="connsiteY7" fmla="*/ 73573 h 304800"/>
              <a:gd name="connsiteX8" fmla="*/ 54192 w 169805"/>
              <a:gd name="connsiteY8" fmla="*/ 0 h 304800"/>
              <a:gd name="connsiteX9" fmla="*/ 43681 w 169805"/>
              <a:gd name="connsiteY9" fmla="*/ 42041 h 304800"/>
              <a:gd name="connsiteX10" fmla="*/ 33171 w 169805"/>
              <a:gd name="connsiteY10" fmla="*/ 157655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05" h="304800">
                <a:moveTo>
                  <a:pt x="12150" y="105104"/>
                </a:moveTo>
                <a:lnTo>
                  <a:pt x="12150" y="105104"/>
                </a:lnTo>
                <a:cubicBezTo>
                  <a:pt x="8647" y="136635"/>
                  <a:pt x="-4582" y="168588"/>
                  <a:pt x="1640" y="199697"/>
                </a:cubicBezTo>
                <a:cubicBezTo>
                  <a:pt x="13687" y="259931"/>
                  <a:pt x="35562" y="260053"/>
                  <a:pt x="75212" y="273269"/>
                </a:cubicBezTo>
                <a:cubicBezTo>
                  <a:pt x="91155" y="283898"/>
                  <a:pt x="116516" y="304800"/>
                  <a:pt x="138274" y="304800"/>
                </a:cubicBezTo>
                <a:cubicBezTo>
                  <a:pt x="149353" y="304800"/>
                  <a:pt x="159295" y="297793"/>
                  <a:pt x="169805" y="294290"/>
                </a:cubicBezTo>
                <a:cubicBezTo>
                  <a:pt x="166302" y="262759"/>
                  <a:pt x="165517" y="230806"/>
                  <a:pt x="159295" y="199697"/>
                </a:cubicBezTo>
                <a:cubicBezTo>
                  <a:pt x="141684" y="111640"/>
                  <a:pt x="137568" y="156244"/>
                  <a:pt x="96233" y="73573"/>
                </a:cubicBezTo>
                <a:cubicBezTo>
                  <a:pt x="69563" y="20233"/>
                  <a:pt x="83903" y="44568"/>
                  <a:pt x="54192" y="0"/>
                </a:cubicBezTo>
                <a:cubicBezTo>
                  <a:pt x="42573" y="34855"/>
                  <a:pt x="43681" y="20452"/>
                  <a:pt x="43681" y="42041"/>
                </a:cubicBezTo>
                <a:lnTo>
                  <a:pt x="33171" y="15765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0949B-317C-FC28-ECDB-17AA58E17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371" y="1398716"/>
            <a:ext cx="118195" cy="131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B716A-5D75-4762-E894-8BBEB44D2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880" y="1320199"/>
            <a:ext cx="118195" cy="131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5B904-CD0C-063E-53DE-48BABFCDA4D6}"/>
              </a:ext>
            </a:extLst>
          </p:cNvPr>
          <p:cNvSpPr txBox="1"/>
          <p:nvPr/>
        </p:nvSpPr>
        <p:spPr>
          <a:xfrm>
            <a:off x="5462954" y="2598531"/>
            <a:ext cx="185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Dundarm</a:t>
            </a:r>
            <a:endParaRPr lang="en-US" dirty="0"/>
          </a:p>
          <a:p>
            <a:pPr algn="ctr"/>
            <a:r>
              <a:rPr lang="en-US" dirty="0"/>
              <a:t>(jejunum + ileum)</a:t>
            </a:r>
          </a:p>
        </p:txBody>
      </p:sp>
    </p:spTree>
    <p:extLst>
      <p:ext uri="{BB962C8B-B14F-4D97-AF65-F5344CB8AC3E}">
        <p14:creationId xmlns:p14="http://schemas.microsoft.com/office/powerpoint/2010/main" val="31726898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D5ABE7-923B-4351-A8B2-20D65DF8C6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1526" y="1199021"/>
            <a:ext cx="6199464" cy="40916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5C46B8-B567-E729-D3E4-685E6688D258}"/>
              </a:ext>
            </a:extLst>
          </p:cNvPr>
          <p:cNvSpPr txBox="1"/>
          <p:nvPr/>
        </p:nvSpPr>
        <p:spPr>
          <a:xfrm>
            <a:off x="9400990" y="6385573"/>
            <a:ext cx="2921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/>
              <a:t>Case courtesy of OpenStax College</a:t>
            </a:r>
          </a:p>
          <a:p>
            <a:pPr algn="ctr"/>
            <a:r>
              <a:rPr lang="en-US" sz="1000" err="1"/>
              <a:t>Radiopaedia.org</a:t>
            </a:r>
            <a:r>
              <a:rPr lang="en-US" sz="1000"/>
              <a:t>, </a:t>
            </a:r>
            <a:r>
              <a:rPr lang="en-US" sz="1000" err="1"/>
              <a:t>rID</a:t>
            </a:r>
            <a:r>
              <a:rPr lang="en-US" sz="1000"/>
              <a:t>: 45327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DF2A1-4125-680F-1246-283D0AEFCDB0}"/>
              </a:ext>
            </a:extLst>
          </p:cNvPr>
          <p:cNvSpPr txBox="1"/>
          <p:nvPr/>
        </p:nvSpPr>
        <p:spPr>
          <a:xfrm>
            <a:off x="1018492" y="5422640"/>
            <a:ext cx="10889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altLang="nl-BE" sz="2400" dirty="0">
                <a:latin typeface="Calibri" panose="020F0502020204030204" pitchFamily="34" charset="0"/>
              </a:rPr>
              <a:t>Dundarm vertering and absorptie	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 bij ziekte: malnutritie</a:t>
            </a:r>
            <a:endParaRPr lang="nl-NL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Dikdarm vocht en electrolieten	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 bij ziekte: verlies van vocht en elektrolieten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CEA2B0E-777D-27F8-54F0-8089C727A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40" y="405626"/>
            <a:ext cx="117745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</a:rPr>
              <a:t>Anatomy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FCAD5B-EE41-7E38-FB51-F0D908BED544}"/>
              </a:ext>
            </a:extLst>
          </p:cNvPr>
          <p:cNvSpPr/>
          <p:nvPr/>
        </p:nvSpPr>
        <p:spPr>
          <a:xfrm>
            <a:off x="3111062" y="810981"/>
            <a:ext cx="1713186" cy="776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96571-18F5-3EB7-5F4E-49FB256D9B0F}"/>
              </a:ext>
            </a:extLst>
          </p:cNvPr>
          <p:cNvSpPr/>
          <p:nvPr/>
        </p:nvSpPr>
        <p:spPr>
          <a:xfrm>
            <a:off x="8234855" y="1199021"/>
            <a:ext cx="1713186" cy="776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5B7DE78-4E76-D891-246F-2FD02EEAB2C4}"/>
              </a:ext>
            </a:extLst>
          </p:cNvPr>
          <p:cNvSpPr/>
          <p:nvPr/>
        </p:nvSpPr>
        <p:spPr>
          <a:xfrm>
            <a:off x="7945821" y="1313793"/>
            <a:ext cx="367862" cy="105104"/>
          </a:xfrm>
          <a:custGeom>
            <a:avLst/>
            <a:gdLst>
              <a:gd name="connsiteX0" fmla="*/ 0 w 284964"/>
              <a:gd name="connsiteY0" fmla="*/ 0 h 126125"/>
              <a:gd name="connsiteX1" fmla="*/ 0 w 284964"/>
              <a:gd name="connsiteY1" fmla="*/ 0 h 126125"/>
              <a:gd name="connsiteX2" fmla="*/ 94593 w 284964"/>
              <a:gd name="connsiteY2" fmla="*/ 10511 h 126125"/>
              <a:gd name="connsiteX3" fmla="*/ 262758 w 284964"/>
              <a:gd name="connsiteY3" fmla="*/ 42042 h 126125"/>
              <a:gd name="connsiteX4" fmla="*/ 283779 w 284964"/>
              <a:gd name="connsiteY4" fmla="*/ 73573 h 126125"/>
              <a:gd name="connsiteX5" fmla="*/ 189186 w 284964"/>
              <a:gd name="connsiteY5" fmla="*/ 126125 h 126125"/>
              <a:gd name="connsiteX6" fmla="*/ 115613 w 284964"/>
              <a:gd name="connsiteY6" fmla="*/ 115614 h 126125"/>
              <a:gd name="connsiteX7" fmla="*/ 94593 w 284964"/>
              <a:gd name="connsiteY7" fmla="*/ 84083 h 126125"/>
              <a:gd name="connsiteX8" fmla="*/ 63062 w 284964"/>
              <a:gd name="connsiteY8" fmla="*/ 63062 h 126125"/>
              <a:gd name="connsiteX9" fmla="*/ 42041 w 284964"/>
              <a:gd name="connsiteY9" fmla="*/ 31531 h 126125"/>
              <a:gd name="connsiteX10" fmla="*/ 0 w 284964"/>
              <a:gd name="connsiteY10" fmla="*/ 0 h 1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964" h="126125">
                <a:moveTo>
                  <a:pt x="0" y="0"/>
                </a:moveTo>
                <a:lnTo>
                  <a:pt x="0" y="0"/>
                </a:lnTo>
                <a:cubicBezTo>
                  <a:pt x="31531" y="3504"/>
                  <a:pt x="62998" y="7639"/>
                  <a:pt x="94593" y="10511"/>
                </a:cubicBezTo>
                <a:cubicBezTo>
                  <a:pt x="247448" y="24407"/>
                  <a:pt x="192217" y="-4986"/>
                  <a:pt x="262758" y="42042"/>
                </a:cubicBezTo>
                <a:cubicBezTo>
                  <a:pt x="269765" y="52552"/>
                  <a:pt x="290046" y="62605"/>
                  <a:pt x="283779" y="73573"/>
                </a:cubicBezTo>
                <a:cubicBezTo>
                  <a:pt x="266773" y="103334"/>
                  <a:pt x="220444" y="115705"/>
                  <a:pt x="189186" y="126125"/>
                </a:cubicBezTo>
                <a:cubicBezTo>
                  <a:pt x="164662" y="122621"/>
                  <a:pt x="138251" y="125676"/>
                  <a:pt x="115613" y="115614"/>
                </a:cubicBezTo>
                <a:cubicBezTo>
                  <a:pt x="104070" y="110484"/>
                  <a:pt x="103525" y="93015"/>
                  <a:pt x="94593" y="84083"/>
                </a:cubicBezTo>
                <a:cubicBezTo>
                  <a:pt x="85661" y="75151"/>
                  <a:pt x="73572" y="70069"/>
                  <a:pt x="63062" y="63062"/>
                </a:cubicBezTo>
                <a:cubicBezTo>
                  <a:pt x="56055" y="52552"/>
                  <a:pt x="47690" y="42829"/>
                  <a:pt x="42041" y="31531"/>
                </a:cubicBezTo>
                <a:cubicBezTo>
                  <a:pt x="37086" y="21622"/>
                  <a:pt x="7007" y="52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F9DB1F0-6910-7BC2-B659-E6269A670A2A}"/>
              </a:ext>
            </a:extLst>
          </p:cNvPr>
          <p:cNvSpPr/>
          <p:nvPr/>
        </p:nvSpPr>
        <p:spPr>
          <a:xfrm>
            <a:off x="4780567" y="1051033"/>
            <a:ext cx="169805" cy="304800"/>
          </a:xfrm>
          <a:custGeom>
            <a:avLst/>
            <a:gdLst>
              <a:gd name="connsiteX0" fmla="*/ 12150 w 169805"/>
              <a:gd name="connsiteY0" fmla="*/ 105104 h 304800"/>
              <a:gd name="connsiteX1" fmla="*/ 12150 w 169805"/>
              <a:gd name="connsiteY1" fmla="*/ 105104 h 304800"/>
              <a:gd name="connsiteX2" fmla="*/ 1640 w 169805"/>
              <a:gd name="connsiteY2" fmla="*/ 199697 h 304800"/>
              <a:gd name="connsiteX3" fmla="*/ 75212 w 169805"/>
              <a:gd name="connsiteY3" fmla="*/ 273269 h 304800"/>
              <a:gd name="connsiteX4" fmla="*/ 138274 w 169805"/>
              <a:gd name="connsiteY4" fmla="*/ 304800 h 304800"/>
              <a:gd name="connsiteX5" fmla="*/ 169805 w 169805"/>
              <a:gd name="connsiteY5" fmla="*/ 294290 h 304800"/>
              <a:gd name="connsiteX6" fmla="*/ 159295 w 169805"/>
              <a:gd name="connsiteY6" fmla="*/ 199697 h 304800"/>
              <a:gd name="connsiteX7" fmla="*/ 96233 w 169805"/>
              <a:gd name="connsiteY7" fmla="*/ 73573 h 304800"/>
              <a:gd name="connsiteX8" fmla="*/ 54192 w 169805"/>
              <a:gd name="connsiteY8" fmla="*/ 0 h 304800"/>
              <a:gd name="connsiteX9" fmla="*/ 43681 w 169805"/>
              <a:gd name="connsiteY9" fmla="*/ 42041 h 304800"/>
              <a:gd name="connsiteX10" fmla="*/ 33171 w 169805"/>
              <a:gd name="connsiteY10" fmla="*/ 157655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05" h="304800">
                <a:moveTo>
                  <a:pt x="12150" y="105104"/>
                </a:moveTo>
                <a:lnTo>
                  <a:pt x="12150" y="105104"/>
                </a:lnTo>
                <a:cubicBezTo>
                  <a:pt x="8647" y="136635"/>
                  <a:pt x="-4582" y="168588"/>
                  <a:pt x="1640" y="199697"/>
                </a:cubicBezTo>
                <a:cubicBezTo>
                  <a:pt x="13687" y="259931"/>
                  <a:pt x="35562" y="260053"/>
                  <a:pt x="75212" y="273269"/>
                </a:cubicBezTo>
                <a:cubicBezTo>
                  <a:pt x="91155" y="283898"/>
                  <a:pt x="116516" y="304800"/>
                  <a:pt x="138274" y="304800"/>
                </a:cubicBezTo>
                <a:cubicBezTo>
                  <a:pt x="149353" y="304800"/>
                  <a:pt x="159295" y="297793"/>
                  <a:pt x="169805" y="294290"/>
                </a:cubicBezTo>
                <a:cubicBezTo>
                  <a:pt x="166302" y="262759"/>
                  <a:pt x="165517" y="230806"/>
                  <a:pt x="159295" y="199697"/>
                </a:cubicBezTo>
                <a:cubicBezTo>
                  <a:pt x="141684" y="111640"/>
                  <a:pt x="137568" y="156244"/>
                  <a:pt x="96233" y="73573"/>
                </a:cubicBezTo>
                <a:cubicBezTo>
                  <a:pt x="69563" y="20233"/>
                  <a:pt x="83903" y="44568"/>
                  <a:pt x="54192" y="0"/>
                </a:cubicBezTo>
                <a:cubicBezTo>
                  <a:pt x="42573" y="34855"/>
                  <a:pt x="43681" y="20452"/>
                  <a:pt x="43681" y="42041"/>
                </a:cubicBezTo>
                <a:lnTo>
                  <a:pt x="33171" y="15765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0949B-317C-FC28-ECDB-17AA58E17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371" y="1398716"/>
            <a:ext cx="118195" cy="131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B716A-5D75-4762-E894-8BBEB44D2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880" y="1320199"/>
            <a:ext cx="118195" cy="131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5B904-CD0C-063E-53DE-48BABFCDA4D6}"/>
              </a:ext>
            </a:extLst>
          </p:cNvPr>
          <p:cNvSpPr txBox="1"/>
          <p:nvPr/>
        </p:nvSpPr>
        <p:spPr>
          <a:xfrm>
            <a:off x="5462954" y="2598531"/>
            <a:ext cx="185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Dundarm</a:t>
            </a:r>
            <a:endParaRPr lang="en-US" dirty="0"/>
          </a:p>
          <a:p>
            <a:pPr algn="ctr"/>
            <a:r>
              <a:rPr lang="en-US" dirty="0"/>
              <a:t>(jejunum + ileum)</a:t>
            </a:r>
          </a:p>
        </p:txBody>
      </p:sp>
    </p:spTree>
    <p:extLst>
      <p:ext uri="{BB962C8B-B14F-4D97-AF65-F5344CB8AC3E}">
        <p14:creationId xmlns:p14="http://schemas.microsoft.com/office/powerpoint/2010/main" val="42291117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1232" y="1685891"/>
            <a:ext cx="91440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nl-BE" sz="2400" b="1" dirty="0"/>
              <a:t>Chronic inflammation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	most commonly in small and large intestine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	but can occur anywhere throughout the GI tract</a:t>
            </a:r>
          </a:p>
          <a:p>
            <a:pPr eaLnBrk="1" hangingPunct="1">
              <a:buFontTx/>
              <a:buNone/>
            </a:pPr>
            <a:endParaRPr lang="en-US" altLang="nl-BE" sz="2400" dirty="0"/>
          </a:p>
          <a:p>
            <a:pPr marL="0" indent="0" eaLnBrk="1" hangingPunct="1">
              <a:buNone/>
            </a:pPr>
            <a:r>
              <a:rPr lang="nl-BE" altLang="nl-BE" sz="2400" b="1" dirty="0"/>
              <a:t>Most common forms</a:t>
            </a:r>
          </a:p>
          <a:p>
            <a:pPr eaLnBrk="1" hangingPunct="1">
              <a:buFontTx/>
              <a:buNone/>
            </a:pPr>
            <a:r>
              <a:rPr lang="nl-BE" altLang="nl-BE" sz="2400" dirty="0"/>
              <a:t>		Crohn's disease</a:t>
            </a:r>
          </a:p>
          <a:p>
            <a:pPr eaLnBrk="1" hangingPunct="1">
              <a:buFontTx/>
              <a:buNone/>
            </a:pPr>
            <a:r>
              <a:rPr lang="nl-BE" altLang="nl-BE" sz="2400" dirty="0"/>
              <a:t>		ulcerative colitis</a:t>
            </a:r>
            <a:endParaRPr lang="nl-NL" altLang="nl-BE" sz="2400" dirty="0"/>
          </a:p>
        </p:txBody>
      </p:sp>
      <p:sp>
        <p:nvSpPr>
          <p:cNvPr id="204803" name="Rectangle 2"/>
          <p:cNvSpPr>
            <a:spLocks noChangeArrowheads="1"/>
          </p:cNvSpPr>
          <p:nvPr/>
        </p:nvSpPr>
        <p:spPr bwMode="auto">
          <a:xfrm>
            <a:off x="1524000" y="40336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l-BE" dirty="0">
                <a:solidFill>
                  <a:srgbClr val="1974CF"/>
                </a:solidFill>
                <a:latin typeface="Calibri" panose="020F0502020204030204" pitchFamily="34" charset="0"/>
              </a:rPr>
              <a:t>Inflammatory Bowel Diseases</a:t>
            </a:r>
          </a:p>
        </p:txBody>
      </p:sp>
    </p:spTree>
    <p:extLst>
      <p:ext uri="{BB962C8B-B14F-4D97-AF65-F5344CB8AC3E}">
        <p14:creationId xmlns:p14="http://schemas.microsoft.com/office/powerpoint/2010/main" val="25393842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3562" y="499039"/>
            <a:ext cx="8524875" cy="886397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Crohn's Disease </a:t>
            </a:r>
            <a:br>
              <a:rPr lang="en-US" altLang="nl-BE" sz="3200" dirty="0">
                <a:solidFill>
                  <a:srgbClr val="1974CF"/>
                </a:solidFill>
              </a:rPr>
            </a:br>
            <a:r>
              <a:rPr lang="en-US" altLang="nl-BE" sz="3200" dirty="0">
                <a:solidFill>
                  <a:srgbClr val="1974CF"/>
                </a:solidFill>
              </a:rPr>
              <a:t>Pathophysiology</a:t>
            </a:r>
          </a:p>
        </p:txBody>
      </p:sp>
      <p:pic>
        <p:nvPicPr>
          <p:cNvPr id="2" name="Picture 4" descr="figure_3.24.jpg">
            <a:extLst>
              <a:ext uri="{FF2B5EF4-FFF2-40B4-BE49-F238E27FC236}">
                <a16:creationId xmlns:a16="http://schemas.microsoft.com/office/drawing/2014/main" id="{51B3145D-304D-43D6-5949-B272B8D2B8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654" y="1701122"/>
            <a:ext cx="5219700" cy="485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7702B07-28D0-7213-8D02-66638AF0F28F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0" y="1701122"/>
            <a:ext cx="11176000" cy="4341812"/>
          </a:xfrm>
          <a:prstGeom prst="rect">
            <a:avLst/>
          </a:prstGeo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b="1" dirty="0" err="1"/>
              <a:t>Locatie</a:t>
            </a:r>
            <a:endParaRPr lang="en-US" altLang="nl-BE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dirty="0"/>
              <a:t>	</a:t>
            </a:r>
            <a:r>
              <a:rPr lang="en-US" altLang="nl-BE" sz="2400" dirty="0" err="1"/>
              <a:t>overal</a:t>
            </a:r>
            <a:r>
              <a:rPr lang="en-US" altLang="nl-BE" sz="2400" dirty="0"/>
              <a:t> in de GI tractus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dirty="0"/>
              <a:t>	maar </a:t>
            </a:r>
            <a:r>
              <a:rPr lang="en-US" altLang="nl-BE" sz="2400" dirty="0" err="1"/>
              <a:t>vnl</a:t>
            </a:r>
            <a:r>
              <a:rPr lang="en-US" altLang="nl-BE" sz="2400" dirty="0"/>
              <a:t>. </a:t>
            </a:r>
            <a:r>
              <a:rPr lang="en-US" altLang="nl-BE" sz="2400" dirty="0" err="1"/>
              <a:t>dundarm</a:t>
            </a:r>
            <a:r>
              <a:rPr lang="en-US" altLang="nl-BE" sz="2400" dirty="0"/>
              <a:t> </a:t>
            </a:r>
            <a:r>
              <a:rPr lang="en-US" altLang="nl-BE" sz="2400" dirty="0" err="1"/>
              <a:t>en</a:t>
            </a:r>
            <a:r>
              <a:rPr lang="en-US" altLang="nl-BE" sz="2400" dirty="0"/>
              <a:t> colon </a:t>
            </a:r>
            <a:r>
              <a:rPr lang="en-US" altLang="nl-BE" sz="2400" dirty="0" err="1"/>
              <a:t>ascendens</a:t>
            </a:r>
            <a:endParaRPr lang="en-US" alt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1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BD19F31A-68D3-1781-F13D-973618550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5" b="90535" l="3721" r="89767">
                        <a14:foregroundMark x1="14884" y1="39095" x2="14884" y2="39095"/>
                        <a14:foregroundMark x1="67442" y1="41564" x2="67442" y2="41564"/>
                        <a14:foregroundMark x1="20465" y1="34568" x2="20465" y2="34568"/>
                        <a14:foregroundMark x1="29302" y1="82305" x2="29302" y2="82305"/>
                        <a14:foregroundMark x1="29302" y1="86420" x2="29302" y2="86420"/>
                        <a14:foregroundMark x1="55814" y1="86420" x2="55814" y2="86420"/>
                        <a14:foregroundMark x1="4186" y1="62140" x2="4186" y2="62140"/>
                        <a14:foregroundMark x1="43256" y1="90535" x2="43256" y2="90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007" y="1731145"/>
            <a:ext cx="1017668" cy="115038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E47D82D-A0FB-2E69-A51A-09DD0C4A3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0" b="89535" l="1008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74" y="1835648"/>
            <a:ext cx="1093396" cy="118696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6FE88E5-C5E6-BEEA-8A0F-F911980EAB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45" b="89855" l="9901" r="89604">
                        <a14:foregroundMark x1="30693" y1="21014" x2="30693" y2="21014"/>
                        <a14:foregroundMark x1="19307" y1="41304" x2="19307" y2="41304"/>
                        <a14:foregroundMark x1="23267" y1="27899" x2="23267" y2="27899"/>
                        <a14:foregroundMark x1="15842" y1="32246" x2="15842" y2="32246"/>
                        <a14:foregroundMark x1="85644" y1="51449" x2="85644" y2="51449"/>
                        <a14:foregroundMark x1="87624" y1="52899" x2="87624" y2="52899"/>
                        <a14:foregroundMark x1="89604" y1="53623" x2="89604" y2="53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85" y="1770234"/>
            <a:ext cx="926123" cy="126609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1F366C29-7786-64BF-8222-ECAE09C29DA4}"/>
              </a:ext>
            </a:extLst>
          </p:cNvPr>
          <p:cNvSpPr txBox="1"/>
          <p:nvPr/>
        </p:nvSpPr>
        <p:spPr>
          <a:xfrm>
            <a:off x="1971955" y="31777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Eosinofiel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9F6EAE-941F-2993-FF8A-D7AAA6B55B80}"/>
              </a:ext>
            </a:extLst>
          </p:cNvPr>
          <p:cNvSpPr txBox="1"/>
          <p:nvPr/>
        </p:nvSpPr>
        <p:spPr>
          <a:xfrm>
            <a:off x="3380113" y="3177794"/>
            <a:ext cx="120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Basofiel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6456EF2-325C-093E-77F8-483F3A5E6224}"/>
              </a:ext>
            </a:extLst>
          </p:cNvPr>
          <p:cNvSpPr txBox="1"/>
          <p:nvPr/>
        </p:nvSpPr>
        <p:spPr>
          <a:xfrm>
            <a:off x="10273000" y="3224768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Lymfocyt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9796E482-7E9A-5F3B-0FEB-C7B80BD6CB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4" b="90458" l="2230" r="89591">
                        <a14:foregroundMark x1="25651" y1="90458" x2="25651" y2="90458"/>
                        <a14:foregroundMark x1="47212" y1="83206" x2="47212" y2="83206"/>
                        <a14:foregroundMark x1="53160" y1="76718" x2="53160" y2="76718"/>
                        <a14:foregroundMark x1="57249" y1="61069" x2="57249" y2="61069"/>
                        <a14:foregroundMark x1="53903" y1="50763" x2="53903" y2="50763"/>
                        <a14:foregroundMark x1="47212" y1="45420" x2="47212" y2="45420"/>
                        <a14:foregroundMark x1="43866" y1="42748" x2="43866" y2="42748"/>
                        <a14:foregroundMark x1="17472" y1="43130" x2="17472" y2="43130"/>
                        <a14:foregroundMark x1="10409" y1="51527" x2="10409" y2="51527"/>
                        <a14:foregroundMark x1="10409" y1="78626" x2="10409" y2="78626"/>
                        <a14:foregroundMark x1="20446" y1="85878" x2="20446" y2="85878"/>
                        <a14:foregroundMark x1="15613" y1="84733" x2="15613" y2="84733"/>
                        <a14:foregroundMark x1="41264" y1="87405" x2="41264" y2="87405"/>
                        <a14:foregroundMark x1="34201" y1="89313" x2="34201" y2="89313"/>
                        <a14:foregroundMark x1="57249" y1="73664" x2="57249" y2="73664"/>
                        <a14:foregroundMark x1="40892" y1="40840" x2="40892" y2="40840"/>
                        <a14:foregroundMark x1="32342" y1="39695" x2="32342" y2="39695"/>
                        <a14:foregroundMark x1="24907" y1="39695" x2="24907" y2="39695"/>
                        <a14:foregroundMark x1="13383" y1="42748" x2="13383" y2="42748"/>
                        <a14:foregroundMark x1="11152" y1="48473" x2="11152" y2="48473"/>
                        <a14:foregroundMark x1="2602" y1="60687" x2="2602" y2="60687"/>
                        <a14:foregroundMark x1="7807" y1="77099" x2="7807" y2="77099"/>
                        <a14:foregroundMark x1="6691" y1="68321" x2="6691" y2="68321"/>
                        <a14:foregroundMark x1="13755" y1="48473" x2="13755" y2="48473"/>
                        <a14:foregroundMark x1="14126" y1="44275" x2="14126" y2="44275"/>
                        <a14:foregroundMark x1="20818" y1="39695" x2="20818" y2="3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2102" y="1769315"/>
            <a:ext cx="1017668" cy="993052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EFD51C92-D564-D445-8CAA-F68A81EDB9BE}"/>
              </a:ext>
            </a:extLst>
          </p:cNvPr>
          <p:cNvSpPr txBox="1"/>
          <p:nvPr/>
        </p:nvSpPr>
        <p:spPr>
          <a:xfrm>
            <a:off x="10151788" y="3662147"/>
            <a:ext cx="1957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T-lymfocyten </a:t>
            </a:r>
          </a:p>
          <a:p>
            <a:r>
              <a:rPr lang="nl-NL"/>
              <a:t>B-lymfocyten</a:t>
            </a:r>
          </a:p>
          <a:p>
            <a:r>
              <a:rPr lang="nl-NL"/>
              <a:t>Natural killer cel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707BFAE3-96DD-3CE3-6B13-95E8CA3D93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27" b="92248" l="0" r="89925">
                        <a14:foregroundMark x1="6716" y1="41473" x2="6716" y2="41473"/>
                        <a14:foregroundMark x1="0" y1="40698" x2="0" y2="40698"/>
                        <a14:foregroundMark x1="62313" y1="92636" x2="62313" y2="92636"/>
                        <a14:foregroundMark x1="34328" y1="8915" x2="34328" y2="8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220"/>
          <a:stretch/>
        </p:blipFill>
        <p:spPr>
          <a:xfrm>
            <a:off x="7956916" y="4079823"/>
            <a:ext cx="1017668" cy="1011309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43DE3F7-C428-5AFD-B335-6357F3F13391}"/>
              </a:ext>
            </a:extLst>
          </p:cNvPr>
          <p:cNvSpPr txBox="1"/>
          <p:nvPr/>
        </p:nvSpPr>
        <p:spPr>
          <a:xfrm>
            <a:off x="7114621" y="317779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Monocyt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C0ED7A9-4397-03A3-A265-1D600CD66258}"/>
              </a:ext>
            </a:extLst>
          </p:cNvPr>
          <p:cNvSpPr txBox="1"/>
          <p:nvPr/>
        </p:nvSpPr>
        <p:spPr>
          <a:xfrm>
            <a:off x="6197484" y="5234172"/>
            <a:ext cx="157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/>
              <a:t>Macrofaag</a:t>
            </a:r>
            <a:endParaRPr lang="nl-NL" sz="1200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CC9017EF-8B1B-F4BB-4648-351AB92CD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98" b="92481" l="10037" r="89591">
                        <a14:foregroundMark x1="64684" y1="92481" x2="64684" y2="92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945" y="4038522"/>
            <a:ext cx="1017668" cy="101130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3AC17BC-097E-CCF0-8BBC-98ED2FCA44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36" b="89891" l="5948" r="89591">
                        <a14:foregroundMark x1="6320" y1="54372" x2="6320" y2="54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082" y="1688648"/>
            <a:ext cx="1017668" cy="1390788"/>
          </a:xfrm>
          <a:prstGeom prst="rect">
            <a:avLst/>
          </a:prstGeom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55042DA-9974-FCB9-D0D8-02C6CAAB76DB}"/>
              </a:ext>
            </a:extLst>
          </p:cNvPr>
          <p:cNvCxnSpPr>
            <a:cxnSpLocks/>
          </p:cNvCxnSpPr>
          <p:nvPr/>
        </p:nvCxnSpPr>
        <p:spPr>
          <a:xfrm flipH="1" flipV="1">
            <a:off x="8047563" y="3741560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ABA25EB-B290-0F84-F809-14884CF87F54}"/>
              </a:ext>
            </a:extLst>
          </p:cNvPr>
          <p:cNvCxnSpPr>
            <a:cxnSpLocks/>
          </p:cNvCxnSpPr>
          <p:nvPr/>
        </p:nvCxnSpPr>
        <p:spPr>
          <a:xfrm flipV="1">
            <a:off x="7114621" y="3744454"/>
            <a:ext cx="179143" cy="3063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3B126E81-87C0-AAC2-28A7-5F4A4D2A1E35}"/>
              </a:ext>
            </a:extLst>
          </p:cNvPr>
          <p:cNvSpPr txBox="1"/>
          <p:nvPr/>
        </p:nvSpPr>
        <p:spPr>
          <a:xfrm>
            <a:off x="460224" y="317779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/>
              <a:t>Neutrofiel</a:t>
            </a:r>
            <a:endParaRPr lang="nl-NL" sz="12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DF76444-D610-EC50-1B3E-AF85D8FEBED2}"/>
              </a:ext>
            </a:extLst>
          </p:cNvPr>
          <p:cNvSpPr txBox="1"/>
          <p:nvPr/>
        </p:nvSpPr>
        <p:spPr>
          <a:xfrm>
            <a:off x="408226" y="3445327"/>
            <a:ext cx="2149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/>
              <a:t>= PMN, polymorfe neutrofiel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796D8D-5068-29B6-E495-3B402E359993}"/>
              </a:ext>
            </a:extLst>
          </p:cNvPr>
          <p:cNvSpPr txBox="1"/>
          <p:nvPr/>
        </p:nvSpPr>
        <p:spPr>
          <a:xfrm>
            <a:off x="1446360" y="877947"/>
            <a:ext cx="22926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Granulocyten</a:t>
            </a:r>
          </a:p>
          <a:p>
            <a:pPr algn="ctr"/>
            <a:r>
              <a:rPr lang="nl-NL" sz="1600" dirty="0"/>
              <a:t>granulen in cytoplasma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27889B-CEE7-E5D1-E987-0D96A06A2FCE}"/>
              </a:ext>
            </a:extLst>
          </p:cNvPr>
          <p:cNvSpPr txBox="1"/>
          <p:nvPr/>
        </p:nvSpPr>
        <p:spPr>
          <a:xfrm>
            <a:off x="7745930" y="867507"/>
            <a:ext cx="28055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err="1"/>
              <a:t>Agranulocyten</a:t>
            </a:r>
            <a:endParaRPr lang="nl-NL" b="1"/>
          </a:p>
          <a:p>
            <a:pPr algn="ctr"/>
            <a:r>
              <a:rPr lang="nl-NL" sz="1600"/>
              <a:t>geen granulen in cytoplasma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2768473-B24A-5EA6-FE2C-ABCF1CFE64CB}"/>
              </a:ext>
            </a:extLst>
          </p:cNvPr>
          <p:cNvCxnSpPr>
            <a:cxnSpLocks/>
          </p:cNvCxnSpPr>
          <p:nvPr/>
        </p:nvCxnSpPr>
        <p:spPr>
          <a:xfrm flipV="1">
            <a:off x="7818292" y="1597817"/>
            <a:ext cx="227038" cy="3022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000D599-18AD-6DCC-9B19-063E8D9D2E84}"/>
              </a:ext>
            </a:extLst>
          </p:cNvPr>
          <p:cNvCxnSpPr>
            <a:cxnSpLocks/>
          </p:cNvCxnSpPr>
          <p:nvPr/>
        </p:nvCxnSpPr>
        <p:spPr>
          <a:xfrm flipH="1" flipV="1">
            <a:off x="10454108" y="1604476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0CE9E1-827A-A9C5-17AC-929FF9FD53BD}"/>
              </a:ext>
            </a:extLst>
          </p:cNvPr>
          <p:cNvSpPr txBox="1"/>
          <p:nvPr/>
        </p:nvSpPr>
        <p:spPr>
          <a:xfrm>
            <a:off x="1229517" y="279264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Aankleuring</a:t>
            </a:r>
            <a:r>
              <a:rPr lang="nl-NL" b="1" dirty="0"/>
              <a:t> </a:t>
            </a:r>
            <a:r>
              <a:rPr lang="nl-NL" b="1" dirty="0" err="1"/>
              <a:t>granules</a:t>
            </a:r>
            <a:endParaRPr lang="nl-N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B7B5B-4592-F0D3-7100-BA0F4DF98D7D}"/>
              </a:ext>
            </a:extLst>
          </p:cNvPr>
          <p:cNvSpPr txBox="1"/>
          <p:nvPr/>
        </p:nvSpPr>
        <p:spPr>
          <a:xfrm>
            <a:off x="4321507" y="338387"/>
            <a:ext cx="354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Witte bloedcellen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56D66-19F8-A1E4-4C14-816DAA8FB3A4}"/>
              </a:ext>
            </a:extLst>
          </p:cNvPr>
          <p:cNvSpPr txBox="1"/>
          <p:nvPr/>
        </p:nvSpPr>
        <p:spPr>
          <a:xfrm>
            <a:off x="7594368" y="5234632"/>
            <a:ext cx="203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Dendritische cel</a:t>
            </a:r>
          </a:p>
        </p:txBody>
      </p:sp>
    </p:spTree>
    <p:extLst>
      <p:ext uri="{BB962C8B-B14F-4D97-AF65-F5344CB8AC3E}">
        <p14:creationId xmlns:p14="http://schemas.microsoft.com/office/powerpoint/2010/main" val="6722367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6000" y="1692412"/>
            <a:ext cx="11176000" cy="4341812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2400" b="1" dirty="0" err="1"/>
              <a:t>Locatie</a:t>
            </a:r>
            <a:endParaRPr lang="en-US" altLang="nl-BE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2400" dirty="0"/>
              <a:t>	</a:t>
            </a:r>
            <a:r>
              <a:rPr lang="en-US" altLang="nl-BE" sz="2400" dirty="0" err="1"/>
              <a:t>overal</a:t>
            </a:r>
            <a:r>
              <a:rPr lang="en-US" altLang="nl-BE" sz="2400" dirty="0"/>
              <a:t> in de GI tractus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2400" dirty="0"/>
              <a:t>	maar </a:t>
            </a:r>
            <a:r>
              <a:rPr lang="en-US" altLang="nl-BE" sz="2400" dirty="0" err="1"/>
              <a:t>vnl</a:t>
            </a:r>
            <a:r>
              <a:rPr lang="en-US" altLang="nl-BE" sz="2400" dirty="0"/>
              <a:t>. </a:t>
            </a:r>
            <a:r>
              <a:rPr lang="en-US" altLang="nl-BE" sz="2400" dirty="0" err="1"/>
              <a:t>dundarm</a:t>
            </a:r>
            <a:r>
              <a:rPr lang="en-US" altLang="nl-BE" sz="2400" dirty="0"/>
              <a:t> </a:t>
            </a:r>
            <a:r>
              <a:rPr lang="en-US" altLang="nl-BE" sz="2400" dirty="0" err="1"/>
              <a:t>en</a:t>
            </a:r>
            <a:r>
              <a:rPr lang="en-US" altLang="nl-BE" sz="2400" dirty="0"/>
              <a:t> colon </a:t>
            </a:r>
            <a:r>
              <a:rPr lang="en-US" altLang="nl-BE" sz="2400" dirty="0" err="1"/>
              <a:t>ascendens</a:t>
            </a:r>
            <a:endParaRPr lang="en-US" altLang="nl-BE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nl-BE" sz="12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2400" b="1" dirty="0" err="1"/>
              <a:t>Aard</a:t>
            </a:r>
            <a:r>
              <a:rPr lang="en-US" altLang="nl-BE" sz="2400" b="1" dirty="0"/>
              <a:t> van </a:t>
            </a:r>
            <a:r>
              <a:rPr lang="en-US" altLang="nl-BE" sz="2400" b="1" dirty="0" err="1"/>
              <a:t>letstels</a:t>
            </a:r>
            <a:endParaRPr lang="en-US" altLang="nl-BE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2400" dirty="0"/>
              <a:t>	</a:t>
            </a:r>
            <a:r>
              <a:rPr lang="en-US" altLang="nl-BE" sz="2400" dirty="0" err="1"/>
              <a:t>niet</a:t>
            </a:r>
            <a:r>
              <a:rPr lang="en-US" altLang="nl-BE" sz="2400" dirty="0"/>
              <a:t>-continue, </a:t>
            </a:r>
            <a:r>
              <a:rPr lang="en-US" altLang="nl-BE" sz="2400" dirty="0" err="1"/>
              <a:t>penetrerende</a:t>
            </a:r>
            <a:r>
              <a:rPr lang="en-US" altLang="nl-BE" sz="2400" dirty="0"/>
              <a:t> </a:t>
            </a:r>
            <a:r>
              <a:rPr lang="en-US" altLang="nl-BE" sz="2400" dirty="0" err="1"/>
              <a:t>ulceraties</a:t>
            </a:r>
            <a:r>
              <a:rPr lang="en-US" altLang="nl-BE" sz="2400" dirty="0"/>
              <a:t> </a:t>
            </a:r>
            <a:r>
              <a:rPr lang="en-US" altLang="nl-BE" sz="2400" dirty="0" err="1"/>
              <a:t>en</a:t>
            </a:r>
            <a:r>
              <a:rPr lang="en-US" altLang="nl-BE" sz="2400" dirty="0"/>
              <a:t> fibrosis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1400" dirty="0"/>
              <a:t>	NB: </a:t>
            </a:r>
            <a:r>
              <a:rPr lang="en-US" altLang="nl-BE" sz="1400" dirty="0" err="1"/>
              <a:t>penetrerend</a:t>
            </a:r>
            <a:r>
              <a:rPr lang="en-US" altLang="nl-BE" sz="1400" dirty="0"/>
              <a:t> = door </a:t>
            </a:r>
            <a:r>
              <a:rPr lang="en-US" altLang="nl-BE" sz="1400" dirty="0" err="1"/>
              <a:t>ganse</a:t>
            </a:r>
            <a:r>
              <a:rPr lang="en-US" altLang="nl-BE" sz="1400" dirty="0"/>
              <a:t> </a:t>
            </a:r>
            <a:r>
              <a:rPr lang="en-US" altLang="nl-BE" sz="1400" dirty="0" err="1"/>
              <a:t>darmwand</a:t>
            </a:r>
            <a:endParaRPr lang="en-US" altLang="nl-BE" sz="1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nl-BE" sz="1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2400" b="1" dirty="0" err="1"/>
              <a:t>Functionele</a:t>
            </a:r>
            <a:r>
              <a:rPr lang="en-US" altLang="nl-BE" sz="2400" b="1" dirty="0"/>
              <a:t> impact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2400" dirty="0"/>
              <a:t>	</a:t>
            </a:r>
            <a:r>
              <a:rPr lang="en-US" altLang="nl-BE" sz="2400" dirty="0" err="1"/>
              <a:t>verstoorde</a:t>
            </a:r>
            <a:r>
              <a:rPr lang="en-US" altLang="nl-BE" sz="2400" dirty="0"/>
              <a:t> </a:t>
            </a:r>
            <a:r>
              <a:rPr lang="en-US" altLang="nl-BE" sz="2400" dirty="0" err="1"/>
              <a:t>intestinale</a:t>
            </a:r>
            <a:r>
              <a:rPr lang="en-US" altLang="nl-BE" sz="2400" dirty="0"/>
              <a:t> </a:t>
            </a:r>
            <a:r>
              <a:rPr lang="en-US" altLang="nl-BE" sz="2400" dirty="0" err="1"/>
              <a:t>absorptie</a:t>
            </a:r>
            <a:r>
              <a:rPr lang="en-US" altLang="nl-BE" sz="2400" dirty="0"/>
              <a:t> </a:t>
            </a:r>
            <a:r>
              <a:rPr lang="en-US" altLang="nl-BE" sz="2400" dirty="0" err="1"/>
              <a:t>en</a:t>
            </a:r>
            <a:r>
              <a:rPr lang="en-US" altLang="nl-BE" sz="2400" dirty="0"/>
              <a:t> </a:t>
            </a:r>
            <a:r>
              <a:rPr lang="en-US" altLang="nl-BE" sz="2400" dirty="0" err="1"/>
              <a:t>darm</a:t>
            </a:r>
            <a:r>
              <a:rPr lang="en-US" altLang="nl-BE" sz="2400" dirty="0"/>
              <a:t> </a:t>
            </a:r>
            <a:r>
              <a:rPr lang="en-US" altLang="nl-BE" sz="2400" dirty="0" err="1"/>
              <a:t>obstructie</a:t>
            </a:r>
            <a:endParaRPr lang="en-US" altLang="nl-BE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17D66-2489-1648-6034-390F3FEBAF0C}"/>
              </a:ext>
            </a:extLst>
          </p:cNvPr>
          <p:cNvSpPr txBox="1">
            <a:spLocks noChangeArrowheads="1"/>
          </p:cNvSpPr>
          <p:nvPr/>
        </p:nvSpPr>
        <p:spPr>
          <a:xfrm>
            <a:off x="1833562" y="499039"/>
            <a:ext cx="8524875" cy="886397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</a:rPr>
              <a:t>Crohn's Disease </a:t>
            </a:r>
            <a:br>
              <a:rPr lang="en-US" altLang="nl-BE" sz="3200">
                <a:solidFill>
                  <a:srgbClr val="1974CF"/>
                </a:solidFill>
              </a:rPr>
            </a:br>
            <a:r>
              <a:rPr lang="en-US" altLang="nl-BE" sz="3200">
                <a:solidFill>
                  <a:srgbClr val="1974CF"/>
                </a:solidFill>
              </a:rPr>
              <a:t>Pathophysiology</a:t>
            </a:r>
            <a:endParaRPr lang="en-US" altLang="nl-BE" sz="3200" dirty="0">
              <a:solidFill>
                <a:srgbClr val="197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0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figure_3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5703" y="1772445"/>
            <a:ext cx="7499350" cy="4927600"/>
          </a:xfr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21DF12A-042D-3E04-B04A-4FBB1F46A916}"/>
              </a:ext>
            </a:extLst>
          </p:cNvPr>
          <p:cNvSpPr/>
          <p:nvPr/>
        </p:nvSpPr>
        <p:spPr>
          <a:xfrm>
            <a:off x="4659008" y="2268638"/>
            <a:ext cx="1296365" cy="5092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5B62B4-56A7-0AEA-94A7-D3213D92405F}"/>
              </a:ext>
            </a:extLst>
          </p:cNvPr>
          <p:cNvSpPr/>
          <p:nvPr/>
        </p:nvSpPr>
        <p:spPr>
          <a:xfrm>
            <a:off x="1509645" y="4446606"/>
            <a:ext cx="1369286" cy="5869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17F52-DB1E-4B14-2816-2B61F1434BC8}"/>
              </a:ext>
            </a:extLst>
          </p:cNvPr>
          <p:cNvSpPr txBox="1"/>
          <p:nvPr/>
        </p:nvSpPr>
        <p:spPr>
          <a:xfrm>
            <a:off x="4605251" y="698270"/>
            <a:ext cx="200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Chronische</a:t>
            </a:r>
            <a:r>
              <a:rPr lang="en-US" b="1" dirty="0"/>
              <a:t> </a:t>
            </a:r>
            <a:r>
              <a:rPr lang="en-US" b="1" dirty="0" err="1"/>
              <a:t>infectie</a:t>
            </a:r>
            <a:endParaRPr lang="en-US" b="1" dirty="0"/>
          </a:p>
        </p:txBody>
      </p:sp>
      <p:pic>
        <p:nvPicPr>
          <p:cNvPr id="5" name="Picture 3" descr="table_3">
            <a:extLst>
              <a:ext uri="{FF2B5EF4-FFF2-40B4-BE49-F238E27FC236}">
                <a16:creationId xmlns:a16="http://schemas.microsoft.com/office/drawing/2014/main" id="{BBED5D9D-E2B7-C1B3-7038-19549FF4D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992" y="157955"/>
            <a:ext cx="2854330" cy="2568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965259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figure_3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6214" y="1772445"/>
            <a:ext cx="7499350" cy="4927600"/>
          </a:xfrm>
          <a:noFill/>
        </p:spPr>
      </p:pic>
      <p:pic>
        <p:nvPicPr>
          <p:cNvPr id="17" name="Picture 3" descr="figure_3">
            <a:extLst>
              <a:ext uri="{FF2B5EF4-FFF2-40B4-BE49-F238E27FC236}">
                <a16:creationId xmlns:a16="http://schemas.microsoft.com/office/drawing/2014/main" id="{46B3A17E-0139-1A5D-FF3F-39A5DA1AF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9465" y="1488173"/>
            <a:ext cx="1533524" cy="28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0ECBB1-A367-1266-4972-3A1BA908355D}"/>
              </a:ext>
            </a:extLst>
          </p:cNvPr>
          <p:cNvCxnSpPr/>
          <p:nvPr/>
        </p:nvCxnSpPr>
        <p:spPr>
          <a:xfrm>
            <a:off x="1726214" y="2006371"/>
            <a:ext cx="211137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AF76CA-69C2-ED6A-666A-AF6472C3E1AE}"/>
              </a:ext>
            </a:extLst>
          </p:cNvPr>
          <p:cNvCxnSpPr/>
          <p:nvPr/>
        </p:nvCxnSpPr>
        <p:spPr>
          <a:xfrm>
            <a:off x="7412639" y="2006371"/>
            <a:ext cx="211137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CF1A42-01F7-3157-74B2-B6C101F99F68}"/>
              </a:ext>
            </a:extLst>
          </p:cNvPr>
          <p:cNvCxnSpPr>
            <a:cxnSpLocks/>
          </p:cNvCxnSpPr>
          <p:nvPr/>
        </p:nvCxnSpPr>
        <p:spPr>
          <a:xfrm>
            <a:off x="3837589" y="1779361"/>
            <a:ext cx="349091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D85D565-2A21-22C4-297F-014099988D90}"/>
              </a:ext>
            </a:extLst>
          </p:cNvPr>
          <p:cNvSpPr txBox="1"/>
          <p:nvPr/>
        </p:nvSpPr>
        <p:spPr>
          <a:xfrm>
            <a:off x="215900" y="157955"/>
            <a:ext cx="11976100" cy="8679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2000" b="1" dirty="0" err="1"/>
              <a:t>Aard</a:t>
            </a:r>
            <a:r>
              <a:rPr lang="en-US" altLang="nl-BE" sz="2000" b="1" dirty="0"/>
              <a:t> van </a:t>
            </a:r>
            <a:r>
              <a:rPr lang="en-US" altLang="nl-BE" sz="2000" b="1" dirty="0" err="1"/>
              <a:t>letstels</a:t>
            </a:r>
            <a:r>
              <a:rPr lang="en-US" altLang="nl-BE" sz="2000" b="1" dirty="0"/>
              <a:t>				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1800" b="1" dirty="0">
                <a:solidFill>
                  <a:srgbClr val="FF0000"/>
                </a:solidFill>
              </a:rPr>
              <a:t>	</a:t>
            </a:r>
            <a:r>
              <a:rPr lang="en-US" altLang="nl-BE" b="1" dirty="0" err="1">
                <a:solidFill>
                  <a:srgbClr val="FF0000"/>
                </a:solidFill>
              </a:rPr>
              <a:t>niet-continu</a:t>
            </a:r>
            <a:r>
              <a:rPr lang="en-US" altLang="nl-BE" b="1" dirty="0">
                <a:solidFill>
                  <a:srgbClr val="FF0000"/>
                </a:solidFill>
              </a:rPr>
              <a:t> (skip lesions)				</a:t>
            </a:r>
            <a:r>
              <a:rPr lang="en-US" altLang="nl-BE" b="1" dirty="0" err="1">
                <a:solidFill>
                  <a:schemeClr val="bg1"/>
                </a:solidFill>
              </a:rPr>
              <a:t>belangrijk</a:t>
            </a:r>
            <a:r>
              <a:rPr lang="en-US" altLang="nl-BE" b="1" dirty="0">
                <a:solidFill>
                  <a:schemeClr val="bg1"/>
                </a:solidFill>
              </a:rPr>
              <a:t> </a:t>
            </a:r>
            <a:r>
              <a:rPr lang="en-US" altLang="nl-BE" b="1" dirty="0" err="1">
                <a:solidFill>
                  <a:schemeClr val="bg1"/>
                </a:solidFill>
              </a:rPr>
              <a:t>bij</a:t>
            </a:r>
            <a:r>
              <a:rPr lang="en-US" altLang="nl-BE" b="1" dirty="0">
                <a:solidFill>
                  <a:schemeClr val="bg1"/>
                </a:solidFill>
              </a:rPr>
              <a:t> diagnose (</a:t>
            </a:r>
            <a:r>
              <a:rPr lang="en-US" altLang="nl-BE" b="1" dirty="0" err="1">
                <a:solidFill>
                  <a:schemeClr val="bg1"/>
                </a:solidFill>
              </a:rPr>
              <a:t>verschil</a:t>
            </a:r>
            <a:r>
              <a:rPr lang="en-US" altLang="nl-BE" b="1" dirty="0">
                <a:solidFill>
                  <a:schemeClr val="bg1"/>
                </a:solidFill>
              </a:rPr>
              <a:t> met colitis </a:t>
            </a:r>
            <a:r>
              <a:rPr lang="en-US" altLang="nl-BE" b="1" dirty="0" err="1">
                <a:solidFill>
                  <a:schemeClr val="bg1"/>
                </a:solidFill>
              </a:rPr>
              <a:t>ulcerosa</a:t>
            </a:r>
            <a:r>
              <a:rPr lang="en-US" altLang="nl-BE" b="1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nl-BE" b="1" dirty="0">
                <a:solidFill>
                  <a:srgbClr val="FF0000"/>
                </a:solidFill>
              </a:rPr>
              <a:t>	</a:t>
            </a:r>
            <a:r>
              <a:rPr lang="en-US" altLang="nl-BE" b="1" dirty="0" err="1">
                <a:solidFill>
                  <a:srgbClr val="FF0000"/>
                </a:solidFill>
              </a:rPr>
              <a:t>d.w.z</a:t>
            </a:r>
            <a:r>
              <a:rPr lang="en-US" altLang="nl-BE" b="1" dirty="0">
                <a:solidFill>
                  <a:srgbClr val="FF0000"/>
                </a:solidFill>
              </a:rPr>
              <a:t>. </a:t>
            </a:r>
            <a:r>
              <a:rPr lang="en-US" altLang="nl-BE" b="1" dirty="0" err="1">
                <a:solidFill>
                  <a:srgbClr val="FF0000"/>
                </a:solidFill>
              </a:rPr>
              <a:t>dat</a:t>
            </a:r>
            <a:r>
              <a:rPr lang="en-US" altLang="nl-BE" b="1" dirty="0">
                <a:solidFill>
                  <a:srgbClr val="FF0000"/>
                </a:solidFill>
              </a:rPr>
              <a:t> de </a:t>
            </a:r>
            <a:r>
              <a:rPr lang="en-US" altLang="nl-BE" b="1" dirty="0" err="1">
                <a:solidFill>
                  <a:srgbClr val="FF0000"/>
                </a:solidFill>
              </a:rPr>
              <a:t>ziekte</a:t>
            </a:r>
            <a:r>
              <a:rPr lang="en-US" altLang="nl-BE" b="1" dirty="0">
                <a:solidFill>
                  <a:srgbClr val="FF0000"/>
                </a:solidFill>
              </a:rPr>
              <a:t> </a:t>
            </a:r>
            <a:r>
              <a:rPr lang="en-US" altLang="nl-BE" b="1" dirty="0" err="1">
                <a:solidFill>
                  <a:srgbClr val="FF0000"/>
                </a:solidFill>
              </a:rPr>
              <a:t>segmentair</a:t>
            </a:r>
            <a:r>
              <a:rPr lang="en-US" altLang="nl-BE" b="1" dirty="0">
                <a:solidFill>
                  <a:srgbClr val="FF0000"/>
                </a:solidFill>
              </a:rPr>
              <a:t> </a:t>
            </a:r>
            <a:r>
              <a:rPr lang="en-US" altLang="nl-BE" b="1" dirty="0" err="1">
                <a:solidFill>
                  <a:srgbClr val="FF0000"/>
                </a:solidFill>
              </a:rPr>
              <a:t>aanwezig</a:t>
            </a:r>
            <a:r>
              <a:rPr lang="en-US" altLang="nl-BE" b="1" dirty="0">
                <a:solidFill>
                  <a:srgbClr val="FF0000"/>
                </a:solidFill>
              </a:rPr>
              <a:t> is: zones van </a:t>
            </a:r>
            <a:r>
              <a:rPr lang="en-US" altLang="nl-BE" b="1" dirty="0" err="1">
                <a:solidFill>
                  <a:srgbClr val="FF0000"/>
                </a:solidFill>
              </a:rPr>
              <a:t>normale</a:t>
            </a:r>
            <a:r>
              <a:rPr lang="en-US" altLang="nl-BE" b="1" dirty="0">
                <a:solidFill>
                  <a:srgbClr val="FF0000"/>
                </a:solidFill>
              </a:rPr>
              <a:t> </a:t>
            </a:r>
            <a:r>
              <a:rPr lang="en-US" altLang="nl-BE" b="1" dirty="0" err="1">
                <a:solidFill>
                  <a:srgbClr val="FF0000"/>
                </a:solidFill>
              </a:rPr>
              <a:t>en</a:t>
            </a:r>
            <a:r>
              <a:rPr lang="en-US" altLang="nl-BE" b="1" dirty="0">
                <a:solidFill>
                  <a:srgbClr val="FF0000"/>
                </a:solidFill>
              </a:rPr>
              <a:t> </a:t>
            </a:r>
            <a:r>
              <a:rPr lang="en-US" altLang="nl-BE" b="1" dirty="0" err="1">
                <a:solidFill>
                  <a:srgbClr val="FF0000"/>
                </a:solidFill>
              </a:rPr>
              <a:t>ontstoken</a:t>
            </a:r>
            <a:r>
              <a:rPr lang="en-US" altLang="nl-BE" b="1" dirty="0">
                <a:solidFill>
                  <a:srgbClr val="FF0000"/>
                </a:solidFill>
              </a:rPr>
              <a:t> </a:t>
            </a:r>
            <a:r>
              <a:rPr lang="en-US" altLang="nl-BE" b="1" dirty="0" err="1">
                <a:solidFill>
                  <a:srgbClr val="FF0000"/>
                </a:solidFill>
              </a:rPr>
              <a:t>darmwand</a:t>
            </a:r>
            <a:r>
              <a:rPr lang="en-US" altLang="nl-BE" b="1" dirty="0">
                <a:solidFill>
                  <a:srgbClr val="FF0000"/>
                </a:solidFill>
              </a:rPr>
              <a:t> </a:t>
            </a:r>
            <a:r>
              <a:rPr lang="en-US" altLang="nl-BE" b="1" dirty="0" err="1">
                <a:solidFill>
                  <a:srgbClr val="FF0000"/>
                </a:solidFill>
              </a:rPr>
              <a:t>wisselen</a:t>
            </a:r>
            <a:r>
              <a:rPr lang="en-US" altLang="nl-BE" b="1" dirty="0">
                <a:solidFill>
                  <a:srgbClr val="FF0000"/>
                </a:solidFill>
              </a:rPr>
              <a:t> </a:t>
            </a:r>
            <a:r>
              <a:rPr lang="en-US" altLang="nl-BE" b="1" dirty="0" err="1">
                <a:solidFill>
                  <a:srgbClr val="FF0000"/>
                </a:solidFill>
              </a:rPr>
              <a:t>elkaar</a:t>
            </a:r>
            <a:r>
              <a:rPr lang="en-US" altLang="nl-BE" b="1" dirty="0">
                <a:solidFill>
                  <a:srgbClr val="FF0000"/>
                </a:solidFill>
              </a:rPr>
              <a:t> </a:t>
            </a:r>
            <a:r>
              <a:rPr lang="en-US" altLang="nl-BE" b="1" dirty="0" err="1">
                <a:solidFill>
                  <a:srgbClr val="FF0000"/>
                </a:solidFill>
              </a:rPr>
              <a:t>af</a:t>
            </a:r>
            <a:endParaRPr lang="en-US" altLang="nl-BE" sz="11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671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figure_3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5701" y="1772445"/>
            <a:ext cx="7499350" cy="4927600"/>
          </a:xfrm>
          <a:noFill/>
        </p:spPr>
      </p:pic>
      <p:pic>
        <p:nvPicPr>
          <p:cNvPr id="17" name="Picture 3" descr="figure_3">
            <a:extLst>
              <a:ext uri="{FF2B5EF4-FFF2-40B4-BE49-F238E27FC236}">
                <a16:creationId xmlns:a16="http://schemas.microsoft.com/office/drawing/2014/main" id="{46B3A17E-0139-1A5D-FF3F-39A5DA1AF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8952" y="1488173"/>
            <a:ext cx="1533524" cy="28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0ECBB1-A367-1266-4972-3A1BA908355D}"/>
              </a:ext>
            </a:extLst>
          </p:cNvPr>
          <p:cNvCxnSpPr/>
          <p:nvPr/>
        </p:nvCxnSpPr>
        <p:spPr>
          <a:xfrm>
            <a:off x="1715701" y="2006371"/>
            <a:ext cx="211137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AF76CA-69C2-ED6A-666A-AF6472C3E1AE}"/>
              </a:ext>
            </a:extLst>
          </p:cNvPr>
          <p:cNvCxnSpPr/>
          <p:nvPr/>
        </p:nvCxnSpPr>
        <p:spPr>
          <a:xfrm>
            <a:off x="7402126" y="2006371"/>
            <a:ext cx="211137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CF1A42-01F7-3157-74B2-B6C101F99F68}"/>
              </a:ext>
            </a:extLst>
          </p:cNvPr>
          <p:cNvCxnSpPr>
            <a:cxnSpLocks/>
          </p:cNvCxnSpPr>
          <p:nvPr/>
        </p:nvCxnSpPr>
        <p:spPr>
          <a:xfrm>
            <a:off x="3827076" y="1779361"/>
            <a:ext cx="349091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D85D565-2A21-22C4-297F-014099988D90}"/>
              </a:ext>
            </a:extLst>
          </p:cNvPr>
          <p:cNvSpPr txBox="1"/>
          <p:nvPr/>
        </p:nvSpPr>
        <p:spPr>
          <a:xfrm>
            <a:off x="215900" y="157955"/>
            <a:ext cx="11976100" cy="8679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2000" b="1" dirty="0" err="1"/>
              <a:t>Aard</a:t>
            </a:r>
            <a:r>
              <a:rPr lang="en-US" altLang="nl-BE" sz="2000" b="1" dirty="0"/>
              <a:t> van </a:t>
            </a:r>
            <a:r>
              <a:rPr lang="en-US" altLang="nl-BE" sz="2000" b="1" dirty="0" err="1"/>
              <a:t>letstels</a:t>
            </a:r>
            <a:r>
              <a:rPr lang="en-US" altLang="nl-BE" sz="2000" b="1" dirty="0"/>
              <a:t>					</a:t>
            </a:r>
            <a:endParaRPr lang="en-US" altLang="nl-BE" sz="20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1800" b="1" dirty="0">
                <a:solidFill>
                  <a:srgbClr val="FF0000"/>
                </a:solidFill>
              </a:rPr>
              <a:t>	</a:t>
            </a:r>
            <a:r>
              <a:rPr lang="en-US" altLang="nl-BE" b="1" dirty="0" err="1">
                <a:solidFill>
                  <a:srgbClr val="FF0000"/>
                </a:solidFill>
              </a:rPr>
              <a:t>niet-continu</a:t>
            </a:r>
            <a:r>
              <a:rPr lang="en-US" altLang="nl-BE" b="1" dirty="0">
                <a:solidFill>
                  <a:srgbClr val="FF0000"/>
                </a:solidFill>
              </a:rPr>
              <a:t> (skip lesions)				</a:t>
            </a:r>
            <a:r>
              <a:rPr lang="en-US" altLang="nl-BE" b="1" dirty="0" err="1">
                <a:solidFill>
                  <a:srgbClr val="FF0000"/>
                </a:solidFill>
              </a:rPr>
              <a:t>belangrijk</a:t>
            </a:r>
            <a:r>
              <a:rPr lang="en-US" altLang="nl-BE" b="1" dirty="0">
                <a:solidFill>
                  <a:srgbClr val="FF0000"/>
                </a:solidFill>
              </a:rPr>
              <a:t> </a:t>
            </a:r>
            <a:r>
              <a:rPr lang="en-US" altLang="nl-BE" b="1" dirty="0" err="1">
                <a:solidFill>
                  <a:srgbClr val="FF0000"/>
                </a:solidFill>
              </a:rPr>
              <a:t>bij</a:t>
            </a:r>
            <a:r>
              <a:rPr lang="en-US" altLang="nl-BE" b="1" dirty="0">
                <a:solidFill>
                  <a:srgbClr val="FF0000"/>
                </a:solidFill>
              </a:rPr>
              <a:t> diagnose (</a:t>
            </a:r>
            <a:r>
              <a:rPr lang="en-US" altLang="nl-BE" b="1" dirty="0" err="1">
                <a:solidFill>
                  <a:srgbClr val="FF0000"/>
                </a:solidFill>
              </a:rPr>
              <a:t>verschil</a:t>
            </a:r>
            <a:r>
              <a:rPr lang="en-US" altLang="nl-BE" b="1" dirty="0">
                <a:solidFill>
                  <a:srgbClr val="FF0000"/>
                </a:solidFill>
              </a:rPr>
              <a:t> met colitis </a:t>
            </a:r>
            <a:r>
              <a:rPr lang="en-US" altLang="nl-BE" b="1" dirty="0" err="1">
                <a:solidFill>
                  <a:srgbClr val="FF0000"/>
                </a:solidFill>
              </a:rPr>
              <a:t>ulcerosa</a:t>
            </a:r>
            <a:r>
              <a:rPr lang="en-US" altLang="nl-BE" b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nl-BE" b="1" dirty="0">
                <a:solidFill>
                  <a:srgbClr val="FF0000"/>
                </a:solidFill>
              </a:rPr>
              <a:t>	</a:t>
            </a:r>
            <a:endParaRPr lang="en-US" altLang="nl-BE" sz="11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13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figure_3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5701" y="1772445"/>
            <a:ext cx="7499350" cy="4927600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E8BE7-84FF-7713-7D1D-635E3D0C2646}"/>
              </a:ext>
            </a:extLst>
          </p:cNvPr>
          <p:cNvSpPr txBox="1"/>
          <p:nvPr/>
        </p:nvSpPr>
        <p:spPr>
          <a:xfrm>
            <a:off x="215900" y="157955"/>
            <a:ext cx="11976100" cy="12695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2000" b="1" dirty="0" err="1"/>
              <a:t>Aard</a:t>
            </a:r>
            <a:r>
              <a:rPr lang="en-US" altLang="nl-BE" sz="2000" b="1" dirty="0"/>
              <a:t> van </a:t>
            </a:r>
            <a:r>
              <a:rPr lang="en-US" altLang="nl-BE" sz="2000" b="1" dirty="0" err="1"/>
              <a:t>letstels</a:t>
            </a:r>
            <a:r>
              <a:rPr lang="en-US" altLang="nl-BE" sz="2000" b="1" dirty="0"/>
              <a:t>					</a:t>
            </a:r>
            <a:r>
              <a:rPr lang="en-US" altLang="nl-BE" sz="2000" b="1" dirty="0" err="1">
                <a:solidFill>
                  <a:schemeClr val="bg1"/>
                </a:solidFill>
              </a:rPr>
              <a:t>Complicaties</a:t>
            </a:r>
            <a:endParaRPr lang="en-US" altLang="nl-BE" sz="20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1800" b="1" dirty="0">
                <a:solidFill>
                  <a:srgbClr val="FF0000"/>
                </a:solidFill>
              </a:rPr>
              <a:t>	</a:t>
            </a:r>
            <a:r>
              <a:rPr lang="en-US" altLang="nl-BE" b="1" dirty="0" err="1">
                <a:solidFill>
                  <a:srgbClr val="FF0000"/>
                </a:solidFill>
              </a:rPr>
              <a:t>niet-continu</a:t>
            </a:r>
            <a:r>
              <a:rPr lang="en-US" altLang="nl-BE" b="1" dirty="0">
                <a:solidFill>
                  <a:srgbClr val="FF0000"/>
                </a:solidFill>
              </a:rPr>
              <a:t> (skip lesions)				</a:t>
            </a:r>
            <a:r>
              <a:rPr lang="en-US" altLang="nl-BE" b="1" dirty="0" err="1">
                <a:solidFill>
                  <a:srgbClr val="FF0000"/>
                </a:solidFill>
              </a:rPr>
              <a:t>belangrijk</a:t>
            </a:r>
            <a:r>
              <a:rPr lang="en-US" altLang="nl-BE" b="1" dirty="0">
                <a:solidFill>
                  <a:srgbClr val="FF0000"/>
                </a:solidFill>
              </a:rPr>
              <a:t> </a:t>
            </a:r>
            <a:r>
              <a:rPr lang="en-US" altLang="nl-BE" b="1" dirty="0" err="1">
                <a:solidFill>
                  <a:srgbClr val="FF0000"/>
                </a:solidFill>
              </a:rPr>
              <a:t>bij</a:t>
            </a:r>
            <a:r>
              <a:rPr lang="en-US" altLang="nl-BE" b="1" dirty="0">
                <a:solidFill>
                  <a:srgbClr val="FF0000"/>
                </a:solidFill>
              </a:rPr>
              <a:t> diagnose </a:t>
            </a:r>
          </a:p>
          <a:p>
            <a:pPr>
              <a:lnSpc>
                <a:spcPct val="90000"/>
              </a:lnSpc>
            </a:pPr>
            <a:r>
              <a:rPr lang="en-US" altLang="nl-BE" b="1" dirty="0"/>
              <a:t>	</a:t>
            </a:r>
            <a:r>
              <a:rPr lang="en-US" altLang="nl-BE" b="1" dirty="0" err="1">
                <a:solidFill>
                  <a:srgbClr val="0000FF"/>
                </a:solidFill>
              </a:rPr>
              <a:t>penetrerende</a:t>
            </a:r>
            <a:r>
              <a:rPr lang="en-US" altLang="nl-BE" b="1" dirty="0">
                <a:solidFill>
                  <a:srgbClr val="0000FF"/>
                </a:solidFill>
              </a:rPr>
              <a:t> </a:t>
            </a:r>
            <a:r>
              <a:rPr lang="en-US" altLang="nl-BE" b="1" dirty="0" err="1">
                <a:solidFill>
                  <a:srgbClr val="0000FF"/>
                </a:solidFill>
              </a:rPr>
              <a:t>ulceraties</a:t>
            </a:r>
            <a:r>
              <a:rPr lang="en-US" altLang="nl-BE" b="1" dirty="0">
                <a:solidFill>
                  <a:srgbClr val="0000FF"/>
                </a:solidFill>
              </a:rPr>
              <a:t> 	</a:t>
            </a:r>
            <a:r>
              <a:rPr lang="en-US" altLang="nl-BE" b="1" dirty="0"/>
              <a:t>			</a:t>
            </a:r>
            <a:r>
              <a:rPr lang="en-US" altLang="nl-BE" b="1" dirty="0" err="1">
                <a:solidFill>
                  <a:srgbClr val="0000FF"/>
                </a:solidFill>
              </a:rPr>
              <a:t>perforatie</a:t>
            </a:r>
            <a:r>
              <a:rPr lang="en-US" altLang="nl-BE" b="1" dirty="0">
                <a:solidFill>
                  <a:srgbClr val="0000FF"/>
                </a:solidFill>
              </a:rPr>
              <a:t> </a:t>
            </a:r>
            <a:r>
              <a:rPr lang="en-US" altLang="nl-BE" b="1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nl-BE" b="1" dirty="0" err="1">
                <a:solidFill>
                  <a:srgbClr val="0000FF"/>
                </a:solidFill>
                <a:sym typeface="Wingdings" pitchFamily="2" charset="2"/>
              </a:rPr>
              <a:t>abces</a:t>
            </a:r>
            <a:r>
              <a:rPr lang="en-US" altLang="nl-BE" b="1" dirty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altLang="nl-BE" b="1" dirty="0" err="1">
                <a:solidFill>
                  <a:srgbClr val="0000FF"/>
                </a:solidFill>
                <a:sym typeface="Wingdings" pitchFamily="2" charset="2"/>
              </a:rPr>
              <a:t>fistel</a:t>
            </a:r>
            <a:endParaRPr lang="en-US" altLang="nl-BE" b="1" dirty="0">
              <a:solidFill>
                <a:srgbClr val="0000FF"/>
              </a:solidFill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nl-BE" b="1" dirty="0">
                <a:ln>
                  <a:solidFill>
                    <a:srgbClr val="00B050"/>
                  </a:solidFill>
                </a:ln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1100" dirty="0">
                <a:ln>
                  <a:solidFill>
                    <a:srgbClr val="00B050"/>
                  </a:solidFill>
                </a:ln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5BF0F-A043-F90B-1A61-E715326F2132}"/>
              </a:ext>
            </a:extLst>
          </p:cNvPr>
          <p:cNvSpPr txBox="1"/>
          <p:nvPr/>
        </p:nvSpPr>
        <p:spPr>
          <a:xfrm>
            <a:off x="3611497" y="4051579"/>
            <a:ext cx="503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BE" b="1">
                <a:solidFill>
                  <a:srgbClr val="0000FF"/>
                </a:solidFill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3D048-EB14-B815-83C9-FF7FF34C2D3A}"/>
              </a:ext>
            </a:extLst>
          </p:cNvPr>
          <p:cNvSpPr txBox="1"/>
          <p:nvPr/>
        </p:nvSpPr>
        <p:spPr>
          <a:xfrm>
            <a:off x="3277761" y="4765823"/>
            <a:ext cx="503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BE" b="1">
                <a:solidFill>
                  <a:srgbClr val="0000FF"/>
                </a:solidFill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3CB4E-C1B5-F900-FB19-568BF2AAA289}"/>
              </a:ext>
            </a:extLst>
          </p:cNvPr>
          <p:cNvSpPr txBox="1"/>
          <p:nvPr/>
        </p:nvSpPr>
        <p:spPr>
          <a:xfrm>
            <a:off x="5343320" y="4420911"/>
            <a:ext cx="503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BE" b="1">
                <a:solidFill>
                  <a:srgbClr val="0000FF"/>
                </a:solidFill>
                <a:sym typeface="Wingdings" pitchFamily="2" charset="2"/>
              </a:rPr>
              <a:t>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45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figure_3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6214" y="1772445"/>
            <a:ext cx="7499350" cy="4927600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E8BE7-84FF-7713-7D1D-635E3D0C2646}"/>
              </a:ext>
            </a:extLst>
          </p:cNvPr>
          <p:cNvSpPr txBox="1"/>
          <p:nvPr/>
        </p:nvSpPr>
        <p:spPr>
          <a:xfrm>
            <a:off x="215900" y="157955"/>
            <a:ext cx="11976100" cy="12695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2000" b="1" dirty="0" err="1"/>
              <a:t>Aard</a:t>
            </a:r>
            <a:r>
              <a:rPr lang="en-US" altLang="nl-BE" sz="2000" b="1" dirty="0"/>
              <a:t> van </a:t>
            </a:r>
            <a:r>
              <a:rPr lang="en-US" altLang="nl-BE" sz="2000" b="1" dirty="0" err="1"/>
              <a:t>letstels</a:t>
            </a:r>
            <a:r>
              <a:rPr lang="en-US" altLang="nl-BE" sz="2000" b="1" dirty="0"/>
              <a:t>				</a:t>
            </a:r>
            <a:r>
              <a:rPr lang="en-US" altLang="nl-BE" sz="2000" b="1" dirty="0">
                <a:solidFill>
                  <a:schemeClr val="bg1"/>
                </a:solidFill>
              </a:rPr>
              <a:t>	</a:t>
            </a:r>
            <a:r>
              <a:rPr lang="en-US" altLang="nl-BE" sz="2000" b="1" dirty="0" err="1">
                <a:solidFill>
                  <a:schemeClr val="bg1"/>
                </a:solidFill>
              </a:rPr>
              <a:t>Complicaties</a:t>
            </a:r>
            <a:endParaRPr lang="en-US" altLang="nl-BE" sz="20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1800" b="1" dirty="0">
                <a:solidFill>
                  <a:srgbClr val="FF0000"/>
                </a:solidFill>
              </a:rPr>
              <a:t>	</a:t>
            </a:r>
            <a:r>
              <a:rPr lang="en-US" altLang="nl-BE" b="1" dirty="0" err="1">
                <a:solidFill>
                  <a:srgbClr val="FF0000"/>
                </a:solidFill>
              </a:rPr>
              <a:t>niet-continu</a:t>
            </a:r>
            <a:r>
              <a:rPr lang="en-US" altLang="nl-BE" b="1" dirty="0">
                <a:solidFill>
                  <a:srgbClr val="FF0000"/>
                </a:solidFill>
              </a:rPr>
              <a:t> (skip lesions)				</a:t>
            </a:r>
            <a:r>
              <a:rPr lang="en-US" altLang="nl-BE" b="1" dirty="0" err="1">
                <a:solidFill>
                  <a:srgbClr val="FF0000"/>
                </a:solidFill>
              </a:rPr>
              <a:t>belangrijk</a:t>
            </a:r>
            <a:r>
              <a:rPr lang="en-US" altLang="nl-BE" b="1" dirty="0">
                <a:solidFill>
                  <a:srgbClr val="FF0000"/>
                </a:solidFill>
              </a:rPr>
              <a:t> </a:t>
            </a:r>
            <a:r>
              <a:rPr lang="en-US" altLang="nl-BE" b="1" dirty="0" err="1">
                <a:solidFill>
                  <a:srgbClr val="FF0000"/>
                </a:solidFill>
              </a:rPr>
              <a:t>bij</a:t>
            </a:r>
            <a:r>
              <a:rPr lang="en-US" altLang="nl-BE" b="1" dirty="0">
                <a:solidFill>
                  <a:srgbClr val="FF0000"/>
                </a:solidFill>
              </a:rPr>
              <a:t> diagnose </a:t>
            </a:r>
          </a:p>
          <a:p>
            <a:pPr>
              <a:lnSpc>
                <a:spcPct val="90000"/>
              </a:lnSpc>
            </a:pPr>
            <a:r>
              <a:rPr lang="en-US" altLang="nl-BE" b="1" dirty="0"/>
              <a:t>	</a:t>
            </a:r>
            <a:r>
              <a:rPr lang="en-US" altLang="nl-BE" b="1" dirty="0" err="1">
                <a:solidFill>
                  <a:srgbClr val="0000FF"/>
                </a:solidFill>
              </a:rPr>
              <a:t>penetrerende</a:t>
            </a:r>
            <a:r>
              <a:rPr lang="en-US" altLang="nl-BE" b="1" dirty="0">
                <a:solidFill>
                  <a:srgbClr val="0000FF"/>
                </a:solidFill>
              </a:rPr>
              <a:t> </a:t>
            </a:r>
            <a:r>
              <a:rPr lang="en-US" altLang="nl-BE" b="1" dirty="0" err="1">
                <a:solidFill>
                  <a:srgbClr val="0000FF"/>
                </a:solidFill>
              </a:rPr>
              <a:t>ulceraties</a:t>
            </a:r>
            <a:r>
              <a:rPr lang="en-US" altLang="nl-BE" b="1" dirty="0">
                <a:solidFill>
                  <a:srgbClr val="0000FF"/>
                </a:solidFill>
              </a:rPr>
              <a:t> 	</a:t>
            </a:r>
            <a:r>
              <a:rPr lang="en-US" altLang="nl-BE" b="1" dirty="0"/>
              <a:t>			</a:t>
            </a:r>
            <a:r>
              <a:rPr lang="en-US" altLang="nl-BE" b="1" dirty="0" err="1">
                <a:solidFill>
                  <a:srgbClr val="0000FF"/>
                </a:solidFill>
              </a:rPr>
              <a:t>perforatie</a:t>
            </a:r>
            <a:r>
              <a:rPr lang="en-US" altLang="nl-BE" b="1" dirty="0">
                <a:solidFill>
                  <a:srgbClr val="0000FF"/>
                </a:solidFill>
              </a:rPr>
              <a:t> </a:t>
            </a:r>
            <a:r>
              <a:rPr lang="en-US" altLang="nl-BE" b="1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nl-BE" b="1" dirty="0" err="1">
                <a:solidFill>
                  <a:srgbClr val="0000FF"/>
                </a:solidFill>
                <a:sym typeface="Wingdings" pitchFamily="2" charset="2"/>
              </a:rPr>
              <a:t>abces</a:t>
            </a:r>
            <a:r>
              <a:rPr lang="en-US" altLang="nl-BE" b="1" dirty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altLang="nl-BE" b="1" dirty="0" err="1">
                <a:solidFill>
                  <a:srgbClr val="0000FF"/>
                </a:solidFill>
                <a:sym typeface="Wingdings" pitchFamily="2" charset="2"/>
              </a:rPr>
              <a:t>fistel</a:t>
            </a:r>
            <a:endParaRPr lang="en-US" altLang="nl-BE" b="1" dirty="0">
              <a:solidFill>
                <a:srgbClr val="0000FF"/>
              </a:solidFill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nl-BE" b="1" dirty="0">
                <a:ln>
                  <a:solidFill>
                    <a:srgbClr val="00B050"/>
                  </a:solidFill>
                </a:ln>
              </a:rPr>
              <a:t>	</a:t>
            </a:r>
            <a:r>
              <a:rPr lang="en-US" altLang="nl-BE" b="1" dirty="0" err="1">
                <a:ln>
                  <a:solidFill>
                    <a:srgbClr val="00B050"/>
                  </a:solidFill>
                </a:ln>
              </a:rPr>
              <a:t>ganse</a:t>
            </a:r>
            <a:r>
              <a:rPr lang="en-US" altLang="nl-BE" b="1" dirty="0">
                <a:ln>
                  <a:solidFill>
                    <a:srgbClr val="00B050"/>
                  </a:solidFill>
                </a:ln>
              </a:rPr>
              <a:t> </a:t>
            </a:r>
            <a:r>
              <a:rPr lang="en-US" altLang="nl-BE" b="1" dirty="0" err="1">
                <a:ln>
                  <a:solidFill>
                    <a:srgbClr val="00B050"/>
                  </a:solidFill>
                </a:ln>
              </a:rPr>
              <a:t>darmwand</a:t>
            </a:r>
            <a:r>
              <a:rPr lang="en-US" altLang="nl-BE" b="1" dirty="0">
                <a:ln>
                  <a:solidFill>
                    <a:srgbClr val="00B050"/>
                  </a:solidFill>
                </a:ln>
              </a:rPr>
              <a:t> </a:t>
            </a:r>
            <a:r>
              <a:rPr lang="en-US" altLang="nl-BE" b="1" dirty="0">
                <a:ln>
                  <a:solidFill>
                    <a:srgbClr val="00B050"/>
                  </a:solidFill>
                </a:ln>
                <a:sym typeface="Wingdings" pitchFamily="2" charset="2"/>
              </a:rPr>
              <a:t> narrow lumen</a:t>
            </a:r>
            <a:r>
              <a:rPr lang="en-US" altLang="nl-BE" b="1" dirty="0"/>
              <a:t>			</a:t>
            </a:r>
            <a:r>
              <a:rPr lang="en-US" altLang="nl-BE" b="1" dirty="0" err="1">
                <a:ln>
                  <a:solidFill>
                    <a:srgbClr val="00B050"/>
                  </a:solidFill>
                </a:ln>
              </a:rPr>
              <a:t>obstructie</a:t>
            </a:r>
            <a:r>
              <a:rPr lang="en-US" altLang="nl-BE" b="1" dirty="0">
                <a:ln>
                  <a:solidFill>
                    <a:srgbClr val="00B050"/>
                  </a:solidFill>
                </a:ln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nl-BE" sz="1100" dirty="0">
                <a:ln>
                  <a:solidFill>
                    <a:srgbClr val="00B050"/>
                  </a:solidFill>
                </a:ln>
              </a:rPr>
              <a:t>	</a:t>
            </a: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8F32E52E-3ED3-4A61-A874-EC7061640EC5}"/>
              </a:ext>
            </a:extLst>
          </p:cNvPr>
          <p:cNvSpPr/>
          <p:nvPr/>
        </p:nvSpPr>
        <p:spPr>
          <a:xfrm rot="7169680">
            <a:off x="2637935" y="2584048"/>
            <a:ext cx="514887" cy="832077"/>
          </a:xfrm>
          <a:prstGeom prst="up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076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6090" y="1687150"/>
            <a:ext cx="9129395" cy="3735387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b="1" dirty="0"/>
              <a:t>History and physical examination (</a:t>
            </a:r>
            <a:r>
              <a:rPr lang="en-US" altLang="nl-BE" sz="2400" b="1" dirty="0" err="1"/>
              <a:t>anamnese</a:t>
            </a:r>
            <a:r>
              <a:rPr lang="en-US" altLang="nl-BE" sz="2400" b="1" dirty="0"/>
              <a:t> </a:t>
            </a:r>
            <a:r>
              <a:rPr lang="en-US" altLang="nl-BE" sz="2400" b="1" dirty="0" err="1"/>
              <a:t>en</a:t>
            </a:r>
            <a:r>
              <a:rPr lang="en-US" altLang="nl-BE" sz="2400" b="1" dirty="0"/>
              <a:t> </a:t>
            </a:r>
            <a:r>
              <a:rPr lang="en-US" altLang="nl-BE" sz="2400" b="1" dirty="0" err="1"/>
              <a:t>klinisch</a:t>
            </a:r>
            <a:r>
              <a:rPr lang="en-US" altLang="nl-BE" sz="2400" b="1" dirty="0"/>
              <a:t> </a:t>
            </a:r>
            <a:r>
              <a:rPr lang="en-US" altLang="nl-BE" sz="2400" b="1" dirty="0" err="1"/>
              <a:t>onderzoek</a:t>
            </a:r>
            <a:endParaRPr lang="en-US" altLang="nl-BE" sz="2400" b="1" dirty="0"/>
          </a:p>
          <a:p>
            <a:pPr marL="0" indent="0" eaLnBrk="1" hangingPunct="1">
              <a:buNone/>
            </a:pPr>
            <a:endParaRPr lang="en-US" altLang="nl-BE" sz="2400" b="1" dirty="0"/>
          </a:p>
          <a:p>
            <a:pPr marL="0" indent="0" eaLnBrk="1" hangingPunct="1">
              <a:buNone/>
            </a:pPr>
            <a:endParaRPr lang="en-US" altLang="nl-BE" sz="2800" dirty="0"/>
          </a:p>
          <a:p>
            <a:pPr marL="0" indent="0" eaLnBrk="1" hangingPunct="1">
              <a:buNone/>
            </a:pPr>
            <a:endParaRPr lang="en-US" altLang="nl-BE" sz="2800" dirty="0"/>
          </a:p>
          <a:p>
            <a:pPr marL="0" indent="0" eaLnBrk="1" hangingPunct="1">
              <a:buNone/>
            </a:pPr>
            <a:endParaRPr lang="en-US" altLang="nl-BE" dirty="0"/>
          </a:p>
          <a:p>
            <a:pPr marL="0" indent="0" eaLnBrk="1" hangingPunct="1">
              <a:buNone/>
            </a:pPr>
            <a:endParaRPr lang="en-US" altLang="nl-BE" sz="2800" dirty="0"/>
          </a:p>
          <a:p>
            <a:pPr marL="0" indent="0" eaLnBrk="1" hangingPunct="1">
              <a:buNone/>
            </a:pPr>
            <a:r>
              <a:rPr lang="en-US" altLang="nl-BE" sz="2400" b="1" dirty="0"/>
              <a:t>Endoscopic examination</a:t>
            </a:r>
          </a:p>
          <a:p>
            <a:pPr marL="0" indent="0" eaLnBrk="1" hangingPunct="1">
              <a:buNone/>
            </a:pPr>
            <a:endParaRPr lang="en-US" altLang="nl-BE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1F2F8-5000-7494-F64D-0605AA01702E}"/>
              </a:ext>
            </a:extLst>
          </p:cNvPr>
          <p:cNvSpPr txBox="1"/>
          <p:nvPr/>
        </p:nvSpPr>
        <p:spPr>
          <a:xfrm>
            <a:off x="2323648" y="2193948"/>
            <a:ext cx="88522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altLang="nl-BE" sz="2400" dirty="0">
                <a:latin typeface="Calibri" panose="020F0502020204030204" pitchFamily="34" charset="0"/>
              </a:rPr>
              <a:t>- absorptie verstoord (dundarm) waardoor malnutritie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- buikpijn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- diarhea</a:t>
            </a:r>
          </a:p>
          <a:p>
            <a:r>
              <a:rPr lang="nl-BE" altLang="nl-BE" sz="2400" dirty="0">
                <a:latin typeface="Calibri" panose="020F0502020204030204" pitchFamily="34" charset="0"/>
              </a:rPr>
              <a:t>- bloedverlies waardoor anemie (bloedarmoede)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- systemische symptomen: koorts, gewichtsverlies en moeheid</a:t>
            </a:r>
            <a:endParaRPr lang="nl-NL" altLang="nl-BE" sz="2400" dirty="0">
              <a:latin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443EC68-24AE-4DE7-52FC-14DC9D4E5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2" y="444095"/>
            <a:ext cx="85248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</a:rPr>
              <a:t>Crohn's Disease </a:t>
            </a:r>
            <a:br>
              <a:rPr lang="en-US" altLang="nl-BE" sz="3200" kern="0" dirty="0">
                <a:solidFill>
                  <a:srgbClr val="1974CF"/>
                </a:solidFill>
              </a:rPr>
            </a:br>
            <a:r>
              <a:rPr lang="en-US" altLang="nl-BE" sz="3200" dirty="0">
                <a:solidFill>
                  <a:srgbClr val="1974CF"/>
                </a:solidFill>
              </a:rPr>
              <a:t>Diagnostic Criteria</a:t>
            </a:r>
            <a:endParaRPr lang="en-US" altLang="nl-BE" sz="3200" kern="0" dirty="0">
              <a:solidFill>
                <a:srgbClr val="197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223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76887-061E-8DAC-B8B5-2B8E09747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0" y="673719"/>
            <a:ext cx="6011420" cy="4654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F5DC76-0977-010A-A505-67E5518F49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68278"/>
            <a:ext cx="5919628" cy="4404203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39AE18D9-C6F7-B354-E073-8F22758EC7F4}"/>
              </a:ext>
            </a:extLst>
          </p:cNvPr>
          <p:cNvSpPr/>
          <p:nvPr/>
        </p:nvSpPr>
        <p:spPr>
          <a:xfrm rot="2572734">
            <a:off x="4003041" y="3056086"/>
            <a:ext cx="467360" cy="5486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22A7CE02-6380-254F-CEA1-0EDA73CD16D7}"/>
              </a:ext>
            </a:extLst>
          </p:cNvPr>
          <p:cNvSpPr/>
          <p:nvPr/>
        </p:nvSpPr>
        <p:spPr>
          <a:xfrm rot="2572734">
            <a:off x="7884161" y="2287304"/>
            <a:ext cx="467360" cy="5486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0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4022A-8AE5-2DE8-6AEB-F6B7CBBB726A}"/>
              </a:ext>
            </a:extLst>
          </p:cNvPr>
          <p:cNvSpPr txBox="1"/>
          <p:nvPr/>
        </p:nvSpPr>
        <p:spPr>
          <a:xfrm>
            <a:off x="1016791" y="1575472"/>
            <a:ext cx="60982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b="1" dirty="0">
                <a:latin typeface="Calibri" panose="020F0502020204030204" pitchFamily="34" charset="0"/>
              </a:rPr>
              <a:t>Farmacologisch</a:t>
            </a:r>
          </a:p>
          <a:p>
            <a:pPr lvl="1">
              <a:buFontTx/>
              <a:buChar char="-"/>
            </a:pPr>
            <a:r>
              <a:rPr lang="nl-BE" altLang="nl-BE" sz="2400" dirty="0">
                <a:latin typeface="Calibri" panose="020F0502020204030204" pitchFamily="34" charset="0"/>
              </a:rPr>
              <a:t> anti-inflammatoir/immunosuppressief</a:t>
            </a:r>
          </a:p>
          <a:p>
            <a:pPr lvl="1">
              <a:buFontTx/>
              <a:buChar char="-"/>
            </a:pPr>
            <a:r>
              <a:rPr lang="nl-BE" altLang="nl-BE" sz="2400" dirty="0">
                <a:latin typeface="Calibri" panose="020F0502020204030204" pitchFamily="34" charset="0"/>
              </a:rPr>
              <a:t> antibiotica</a:t>
            </a:r>
          </a:p>
          <a:p>
            <a:pPr lvl="1">
              <a:buFontTx/>
              <a:buChar char="-"/>
            </a:pPr>
            <a:r>
              <a:rPr lang="nl-BE" altLang="nl-BE" sz="2400" dirty="0">
                <a:latin typeface="Calibri" panose="020F0502020204030204" pitchFamily="34" charset="0"/>
              </a:rPr>
              <a:t> antidiarhea</a:t>
            </a:r>
          </a:p>
          <a:p>
            <a:pPr eaLnBrk="1" hangingPunct="1"/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b="1" dirty="0">
                <a:latin typeface="Calibri" panose="020F0502020204030204" pitchFamily="34" charset="0"/>
              </a:rPr>
              <a:t>Dieetaanpassingen</a:t>
            </a:r>
          </a:p>
          <a:p>
            <a:pPr eaLnBrk="1" hangingPunct="1"/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b="1" dirty="0">
                <a:latin typeface="Calibri" panose="020F0502020204030204" pitchFamily="34" charset="0"/>
              </a:rPr>
              <a:t>Chirurgisch</a:t>
            </a:r>
          </a:p>
          <a:p>
            <a:pPr lvl="1"/>
            <a:r>
              <a:rPr lang="nl-BE" altLang="nl-BE" sz="2400" dirty="0">
                <a:latin typeface="Calibri" panose="020F0502020204030204" pitchFamily="34" charset="0"/>
              </a:rPr>
              <a:t>- bv. fistels verwijderen</a:t>
            </a:r>
          </a:p>
          <a:p>
            <a:pPr lvl="1"/>
            <a:r>
              <a:rPr lang="nl-BE" altLang="nl-BE" sz="2400" dirty="0">
                <a:latin typeface="Calibri" panose="020F0502020204030204" pitchFamily="34" charset="0"/>
              </a:rPr>
              <a:t>- niet curatief</a:t>
            </a:r>
            <a:endParaRPr lang="nl-NL" altLang="nl-BE" sz="2400" dirty="0">
              <a:latin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0E1863-ABB0-4B64-F470-3C0D0A1B2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2" y="400550"/>
            <a:ext cx="85248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kern="0" dirty="0">
                <a:solidFill>
                  <a:srgbClr val="1974CF"/>
                </a:solidFill>
              </a:rPr>
              <a:t>Crohn's Disease </a:t>
            </a:r>
            <a:br>
              <a:rPr lang="en-US" altLang="nl-BE" sz="3200" kern="0" dirty="0">
                <a:solidFill>
                  <a:srgbClr val="1974CF"/>
                </a:solidFill>
              </a:rPr>
            </a:br>
            <a:r>
              <a:rPr lang="en-US" altLang="nl-BE" sz="3200" dirty="0">
                <a:solidFill>
                  <a:srgbClr val="1974CF"/>
                </a:solidFill>
              </a:rPr>
              <a:t>Treatment</a:t>
            </a:r>
            <a:endParaRPr lang="en-US" altLang="nl-BE" sz="3200" kern="0" dirty="0">
              <a:solidFill>
                <a:srgbClr val="197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85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4448" y="443990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Ulcerative Colitis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88AF1D-128B-4B59-CCE6-B83392CF0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44" y="1614264"/>
            <a:ext cx="8229600" cy="28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nl-BE" sz="2800" b="1" kern="0" dirty="0"/>
              <a:t>Pathophysiology</a:t>
            </a:r>
          </a:p>
          <a:p>
            <a:pPr marL="0" indent="0" eaLnBrk="1" hangingPunct="1">
              <a:buNone/>
            </a:pPr>
            <a:r>
              <a:rPr lang="en-US" altLang="nl-BE" sz="2800" b="1" kern="0" dirty="0"/>
              <a:t>Clinical manifestations</a:t>
            </a:r>
          </a:p>
          <a:p>
            <a:pPr marL="0" indent="0" eaLnBrk="1" hangingPunct="1">
              <a:buNone/>
            </a:pPr>
            <a:r>
              <a:rPr lang="en-US" altLang="nl-BE" sz="2800" b="1" kern="0" dirty="0"/>
              <a:t>Diagnostic criteria</a:t>
            </a:r>
          </a:p>
          <a:p>
            <a:pPr marL="0" indent="0" eaLnBrk="1" hangingPunct="1">
              <a:buNone/>
            </a:pPr>
            <a:r>
              <a:rPr lang="en-US" altLang="nl-BE" sz="2800" b="1" kern="0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72503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BD19F31A-68D3-1781-F13D-973618550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5" b="90535" l="3721" r="89767">
                        <a14:foregroundMark x1="14884" y1="39095" x2="14884" y2="39095"/>
                        <a14:foregroundMark x1="67442" y1="41564" x2="67442" y2="41564"/>
                        <a14:foregroundMark x1="20465" y1="34568" x2="20465" y2="34568"/>
                        <a14:foregroundMark x1="29302" y1="82305" x2="29302" y2="82305"/>
                        <a14:foregroundMark x1="29302" y1="86420" x2="29302" y2="86420"/>
                        <a14:foregroundMark x1="55814" y1="86420" x2="55814" y2="86420"/>
                        <a14:foregroundMark x1="4186" y1="62140" x2="4186" y2="62140"/>
                        <a14:foregroundMark x1="43256" y1="90535" x2="43256" y2="90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007" y="1731145"/>
            <a:ext cx="1017668" cy="115038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E47D82D-A0FB-2E69-A51A-09DD0C4A3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0" b="89535" l="1008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74" y="1835648"/>
            <a:ext cx="1093396" cy="118696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6FE88E5-C5E6-BEEA-8A0F-F911980EAB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45" b="89855" l="9901" r="89604">
                        <a14:foregroundMark x1="30693" y1="21014" x2="30693" y2="21014"/>
                        <a14:foregroundMark x1="19307" y1="41304" x2="19307" y2="41304"/>
                        <a14:foregroundMark x1="23267" y1="27899" x2="23267" y2="27899"/>
                        <a14:foregroundMark x1="15842" y1="32246" x2="15842" y2="32246"/>
                        <a14:foregroundMark x1="85644" y1="51449" x2="85644" y2="51449"/>
                        <a14:foregroundMark x1="87624" y1="52899" x2="87624" y2="52899"/>
                        <a14:foregroundMark x1="89604" y1="53623" x2="89604" y2="53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85" y="1770234"/>
            <a:ext cx="926123" cy="126609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1F366C29-7786-64BF-8222-ECAE09C29DA4}"/>
              </a:ext>
            </a:extLst>
          </p:cNvPr>
          <p:cNvSpPr txBox="1"/>
          <p:nvPr/>
        </p:nvSpPr>
        <p:spPr>
          <a:xfrm>
            <a:off x="1971955" y="31777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Eosinofiel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9F6EAE-941F-2993-FF8A-D7AAA6B55B80}"/>
              </a:ext>
            </a:extLst>
          </p:cNvPr>
          <p:cNvSpPr txBox="1"/>
          <p:nvPr/>
        </p:nvSpPr>
        <p:spPr>
          <a:xfrm>
            <a:off x="3380113" y="3177794"/>
            <a:ext cx="120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Basofiel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6456EF2-325C-093E-77F8-483F3A5E6224}"/>
              </a:ext>
            </a:extLst>
          </p:cNvPr>
          <p:cNvSpPr txBox="1"/>
          <p:nvPr/>
        </p:nvSpPr>
        <p:spPr>
          <a:xfrm>
            <a:off x="10273000" y="3224768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Lymfocyt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9796E482-7E9A-5F3B-0FEB-C7B80BD6CB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4" b="90458" l="2230" r="89591">
                        <a14:foregroundMark x1="25651" y1="90458" x2="25651" y2="90458"/>
                        <a14:foregroundMark x1="47212" y1="83206" x2="47212" y2="83206"/>
                        <a14:foregroundMark x1="53160" y1="76718" x2="53160" y2="76718"/>
                        <a14:foregroundMark x1="57249" y1="61069" x2="57249" y2="61069"/>
                        <a14:foregroundMark x1="53903" y1="50763" x2="53903" y2="50763"/>
                        <a14:foregroundMark x1="47212" y1="45420" x2="47212" y2="45420"/>
                        <a14:foregroundMark x1="43866" y1="42748" x2="43866" y2="42748"/>
                        <a14:foregroundMark x1="17472" y1="43130" x2="17472" y2="43130"/>
                        <a14:foregroundMark x1="10409" y1="51527" x2="10409" y2="51527"/>
                        <a14:foregroundMark x1="10409" y1="78626" x2="10409" y2="78626"/>
                        <a14:foregroundMark x1="20446" y1="85878" x2="20446" y2="85878"/>
                        <a14:foregroundMark x1="15613" y1="84733" x2="15613" y2="84733"/>
                        <a14:foregroundMark x1="41264" y1="87405" x2="41264" y2="87405"/>
                        <a14:foregroundMark x1="34201" y1="89313" x2="34201" y2="89313"/>
                        <a14:foregroundMark x1="57249" y1="73664" x2="57249" y2="73664"/>
                        <a14:foregroundMark x1="40892" y1="40840" x2="40892" y2="40840"/>
                        <a14:foregroundMark x1="32342" y1="39695" x2="32342" y2="39695"/>
                        <a14:foregroundMark x1="24907" y1="39695" x2="24907" y2="39695"/>
                        <a14:foregroundMark x1="13383" y1="42748" x2="13383" y2="42748"/>
                        <a14:foregroundMark x1="11152" y1="48473" x2="11152" y2="48473"/>
                        <a14:foregroundMark x1="2602" y1="60687" x2="2602" y2="60687"/>
                        <a14:foregroundMark x1="7807" y1="77099" x2="7807" y2="77099"/>
                        <a14:foregroundMark x1="6691" y1="68321" x2="6691" y2="68321"/>
                        <a14:foregroundMark x1="13755" y1="48473" x2="13755" y2="48473"/>
                        <a14:foregroundMark x1="14126" y1="44275" x2="14126" y2="44275"/>
                        <a14:foregroundMark x1="20818" y1="39695" x2="20818" y2="3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2102" y="1769315"/>
            <a:ext cx="1017668" cy="993052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EFD51C92-D564-D445-8CAA-F68A81EDB9BE}"/>
              </a:ext>
            </a:extLst>
          </p:cNvPr>
          <p:cNvSpPr txBox="1"/>
          <p:nvPr/>
        </p:nvSpPr>
        <p:spPr>
          <a:xfrm>
            <a:off x="10151788" y="3662147"/>
            <a:ext cx="1957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T-lymfocyten </a:t>
            </a:r>
          </a:p>
          <a:p>
            <a:r>
              <a:rPr lang="nl-NL"/>
              <a:t>B-lymfocyten</a:t>
            </a:r>
          </a:p>
          <a:p>
            <a:r>
              <a:rPr lang="nl-NL"/>
              <a:t>Natural killer cel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707BFAE3-96DD-3CE3-6B13-95E8CA3D93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27" b="92248" l="0" r="89925">
                        <a14:foregroundMark x1="6716" y1="41473" x2="6716" y2="41473"/>
                        <a14:foregroundMark x1="0" y1="40698" x2="0" y2="40698"/>
                        <a14:foregroundMark x1="62313" y1="92636" x2="62313" y2="92636"/>
                        <a14:foregroundMark x1="34328" y1="8915" x2="34328" y2="8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220"/>
          <a:stretch/>
        </p:blipFill>
        <p:spPr>
          <a:xfrm>
            <a:off x="7956916" y="4079823"/>
            <a:ext cx="1017668" cy="1011309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43DE3F7-C428-5AFD-B335-6357F3F13391}"/>
              </a:ext>
            </a:extLst>
          </p:cNvPr>
          <p:cNvSpPr txBox="1"/>
          <p:nvPr/>
        </p:nvSpPr>
        <p:spPr>
          <a:xfrm>
            <a:off x="7114621" y="317779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Monocyt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C0ED7A9-4397-03A3-A265-1D600CD66258}"/>
              </a:ext>
            </a:extLst>
          </p:cNvPr>
          <p:cNvSpPr txBox="1"/>
          <p:nvPr/>
        </p:nvSpPr>
        <p:spPr>
          <a:xfrm>
            <a:off x="6197484" y="5234172"/>
            <a:ext cx="157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/>
              <a:t>Macrofaag</a:t>
            </a:r>
            <a:endParaRPr lang="nl-NL" sz="1200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CC9017EF-8B1B-F4BB-4648-351AB92CD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98" b="92481" l="10037" r="89591">
                        <a14:foregroundMark x1="64684" y1="92481" x2="64684" y2="92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945" y="4038522"/>
            <a:ext cx="1017668" cy="101130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3AC17BC-097E-CCF0-8BBC-98ED2FCA44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36" b="89891" l="5948" r="89591">
                        <a14:foregroundMark x1="6320" y1="54372" x2="6320" y2="54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082" y="1688648"/>
            <a:ext cx="1017668" cy="1390788"/>
          </a:xfrm>
          <a:prstGeom prst="rect">
            <a:avLst/>
          </a:prstGeom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55042DA-9974-FCB9-D0D8-02C6CAAB76DB}"/>
              </a:ext>
            </a:extLst>
          </p:cNvPr>
          <p:cNvCxnSpPr>
            <a:cxnSpLocks/>
          </p:cNvCxnSpPr>
          <p:nvPr/>
        </p:nvCxnSpPr>
        <p:spPr>
          <a:xfrm flipH="1" flipV="1">
            <a:off x="8047563" y="3741560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ABA25EB-B290-0F84-F809-14884CF87F54}"/>
              </a:ext>
            </a:extLst>
          </p:cNvPr>
          <p:cNvCxnSpPr>
            <a:cxnSpLocks/>
          </p:cNvCxnSpPr>
          <p:nvPr/>
        </p:nvCxnSpPr>
        <p:spPr>
          <a:xfrm flipV="1">
            <a:off x="7114621" y="3744454"/>
            <a:ext cx="179143" cy="3063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3B126E81-87C0-AAC2-28A7-5F4A4D2A1E35}"/>
              </a:ext>
            </a:extLst>
          </p:cNvPr>
          <p:cNvSpPr txBox="1"/>
          <p:nvPr/>
        </p:nvSpPr>
        <p:spPr>
          <a:xfrm>
            <a:off x="460224" y="317779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/>
              <a:t>Neutrofiel</a:t>
            </a:r>
            <a:endParaRPr lang="nl-NL" sz="12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DF76444-D610-EC50-1B3E-AF85D8FEBED2}"/>
              </a:ext>
            </a:extLst>
          </p:cNvPr>
          <p:cNvSpPr txBox="1"/>
          <p:nvPr/>
        </p:nvSpPr>
        <p:spPr>
          <a:xfrm>
            <a:off x="408226" y="3445327"/>
            <a:ext cx="2149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/>
              <a:t>= PMN, polymorfe neutrofiel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796D8D-5068-29B6-E495-3B402E359993}"/>
              </a:ext>
            </a:extLst>
          </p:cNvPr>
          <p:cNvSpPr txBox="1"/>
          <p:nvPr/>
        </p:nvSpPr>
        <p:spPr>
          <a:xfrm>
            <a:off x="1446360" y="877947"/>
            <a:ext cx="22926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Granulocyten</a:t>
            </a:r>
          </a:p>
          <a:p>
            <a:pPr algn="ctr"/>
            <a:r>
              <a:rPr lang="nl-NL" sz="1600" dirty="0"/>
              <a:t>granulen in cytoplasma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27889B-CEE7-E5D1-E987-0D96A06A2FCE}"/>
              </a:ext>
            </a:extLst>
          </p:cNvPr>
          <p:cNvSpPr txBox="1"/>
          <p:nvPr/>
        </p:nvSpPr>
        <p:spPr>
          <a:xfrm>
            <a:off x="7745930" y="867507"/>
            <a:ext cx="28055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err="1"/>
              <a:t>Agranulocyten</a:t>
            </a:r>
            <a:endParaRPr lang="nl-NL" b="1"/>
          </a:p>
          <a:p>
            <a:pPr algn="ctr"/>
            <a:r>
              <a:rPr lang="nl-NL" sz="1600"/>
              <a:t>geen granulen in cytoplasma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2768473-B24A-5EA6-FE2C-ABCF1CFE64CB}"/>
              </a:ext>
            </a:extLst>
          </p:cNvPr>
          <p:cNvCxnSpPr>
            <a:cxnSpLocks/>
          </p:cNvCxnSpPr>
          <p:nvPr/>
        </p:nvCxnSpPr>
        <p:spPr>
          <a:xfrm flipV="1">
            <a:off x="7818292" y="1597817"/>
            <a:ext cx="227038" cy="3022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000D599-18AD-6DCC-9B19-063E8D9D2E84}"/>
              </a:ext>
            </a:extLst>
          </p:cNvPr>
          <p:cNvCxnSpPr>
            <a:cxnSpLocks/>
          </p:cNvCxnSpPr>
          <p:nvPr/>
        </p:nvCxnSpPr>
        <p:spPr>
          <a:xfrm flipH="1" flipV="1">
            <a:off x="10454108" y="1604476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0CE9E1-827A-A9C5-17AC-929FF9FD53BD}"/>
              </a:ext>
            </a:extLst>
          </p:cNvPr>
          <p:cNvSpPr txBox="1"/>
          <p:nvPr/>
        </p:nvSpPr>
        <p:spPr>
          <a:xfrm>
            <a:off x="1229517" y="279264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Aankleuring</a:t>
            </a:r>
            <a:r>
              <a:rPr lang="nl-NL" b="1" dirty="0"/>
              <a:t> </a:t>
            </a:r>
            <a:r>
              <a:rPr lang="nl-NL" b="1" dirty="0" err="1"/>
              <a:t>granules</a:t>
            </a:r>
            <a:endParaRPr lang="nl-N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B7B5B-4592-F0D3-7100-BA0F4DF98D7D}"/>
              </a:ext>
            </a:extLst>
          </p:cNvPr>
          <p:cNvSpPr txBox="1"/>
          <p:nvPr/>
        </p:nvSpPr>
        <p:spPr>
          <a:xfrm>
            <a:off x="4321507" y="338387"/>
            <a:ext cx="354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Witte bloedcellen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56D66-19F8-A1E4-4C14-816DAA8FB3A4}"/>
              </a:ext>
            </a:extLst>
          </p:cNvPr>
          <p:cNvSpPr txBox="1"/>
          <p:nvPr/>
        </p:nvSpPr>
        <p:spPr>
          <a:xfrm>
            <a:off x="7594368" y="5234632"/>
            <a:ext cx="203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Dendritische cel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DFE792-D009-130F-C854-2B932F6EF285}"/>
              </a:ext>
            </a:extLst>
          </p:cNvPr>
          <p:cNvSpPr/>
          <p:nvPr/>
        </p:nvSpPr>
        <p:spPr>
          <a:xfrm>
            <a:off x="5907837" y="1896386"/>
            <a:ext cx="3694313" cy="490273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D4944-949B-2457-73CF-E9D81E478200}"/>
              </a:ext>
            </a:extLst>
          </p:cNvPr>
          <p:cNvSpPr/>
          <p:nvPr/>
        </p:nvSpPr>
        <p:spPr>
          <a:xfrm>
            <a:off x="408225" y="206217"/>
            <a:ext cx="3759329" cy="70258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Niet-specifieke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aangeboren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immuniteit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43DAE-8A16-8F64-F45E-F83DB7256DA8}"/>
              </a:ext>
            </a:extLst>
          </p:cNvPr>
          <p:cNvSpPr/>
          <p:nvPr/>
        </p:nvSpPr>
        <p:spPr>
          <a:xfrm>
            <a:off x="379746" y="1896385"/>
            <a:ext cx="1623967" cy="183621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E1093-F8B2-1901-6F20-C1F4E15C1849}"/>
              </a:ext>
            </a:extLst>
          </p:cNvPr>
          <p:cNvSpPr/>
          <p:nvPr/>
        </p:nvSpPr>
        <p:spPr>
          <a:xfrm>
            <a:off x="10173903" y="4293316"/>
            <a:ext cx="1676207" cy="292161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718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8226" y="1686381"/>
            <a:ext cx="10569574" cy="4422775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/>
              <a:t>Chronic inflammation begins in </a:t>
            </a:r>
            <a:r>
              <a:rPr lang="en-US" altLang="nl-BE" sz="2400" u="sng" dirty="0"/>
              <a:t>rectum</a:t>
            </a:r>
            <a:r>
              <a:rPr lang="en-US" altLang="nl-BE" sz="2400" dirty="0"/>
              <a:t> and </a:t>
            </a:r>
            <a:r>
              <a:rPr lang="en-US" altLang="nl-BE" sz="2400" u="sng" dirty="0"/>
              <a:t>descending</a:t>
            </a:r>
            <a:r>
              <a:rPr lang="en-US" altLang="nl-BE" sz="2400" dirty="0"/>
              <a:t> colon </a:t>
            </a:r>
          </a:p>
          <a:p>
            <a:pPr marL="0" indent="0" eaLnBrk="1" hangingPunct="1">
              <a:buNone/>
            </a:pPr>
            <a:endParaRPr lang="en-US" altLang="nl-BE" sz="2400" dirty="0"/>
          </a:p>
          <a:p>
            <a:pPr marL="0" indent="0" eaLnBrk="1" hangingPunct="1">
              <a:buNone/>
            </a:pPr>
            <a:r>
              <a:rPr lang="en-US" altLang="nl-BE" sz="2400" u="sng" dirty="0"/>
              <a:t>Continuous</a:t>
            </a:r>
            <a:r>
              <a:rPr lang="en-US" altLang="nl-BE" sz="2400" dirty="0"/>
              <a:t> </a:t>
            </a:r>
            <a:r>
              <a:rPr lang="en-US" altLang="nl-BE" sz="2400" u="sng" dirty="0"/>
              <a:t>superficial</a:t>
            </a:r>
            <a:r>
              <a:rPr lang="en-US" altLang="nl-BE" sz="2400" dirty="0"/>
              <a:t> areas of ulceration</a:t>
            </a:r>
          </a:p>
          <a:p>
            <a:pPr marL="0" indent="0" eaLnBrk="1" hangingPunct="1">
              <a:buNone/>
            </a:pPr>
            <a:endParaRPr lang="en-US" altLang="nl-BE" sz="2400" dirty="0"/>
          </a:p>
          <a:p>
            <a:pPr marL="0" indent="0" eaLnBrk="1" hangingPunct="1">
              <a:buNone/>
            </a:pPr>
            <a:r>
              <a:rPr lang="en-US" altLang="nl-BE" sz="2400" dirty="0"/>
              <a:t>Perforation, obstruction, and massive hemorrhage can result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25F57B-7D7E-C8E6-56D2-2989A96B0F34}"/>
              </a:ext>
            </a:extLst>
          </p:cNvPr>
          <p:cNvSpPr txBox="1">
            <a:spLocks noChangeArrowheads="1"/>
          </p:cNvSpPr>
          <p:nvPr/>
        </p:nvSpPr>
        <p:spPr>
          <a:xfrm>
            <a:off x="1848802" y="438077"/>
            <a:ext cx="8524875" cy="886397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</a:rPr>
              <a:t>Ulcerative Colitis</a:t>
            </a:r>
            <a:br>
              <a:rPr lang="en-US" altLang="nl-BE" sz="3200">
                <a:solidFill>
                  <a:srgbClr val="1974CF"/>
                </a:solidFill>
              </a:rPr>
            </a:br>
            <a:r>
              <a:rPr lang="en-US" altLang="nl-BE" sz="3200">
                <a:solidFill>
                  <a:srgbClr val="1974CF"/>
                </a:solidFill>
              </a:rPr>
              <a:t>Pathophysiology</a:t>
            </a:r>
            <a:endParaRPr lang="en-US" altLang="nl-BE" sz="3200" dirty="0">
              <a:solidFill>
                <a:srgbClr val="197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578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figure_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7" y="2792727"/>
            <a:ext cx="10333051" cy="406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4ECC86-A6C6-43D0-F3DB-F23E7587F390}"/>
              </a:ext>
            </a:extLst>
          </p:cNvPr>
          <p:cNvSpPr txBox="1"/>
          <p:nvPr/>
        </p:nvSpPr>
        <p:spPr>
          <a:xfrm>
            <a:off x="548091" y="212081"/>
            <a:ext cx="488154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Rectum 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 opstijgend in colon </a:t>
            </a:r>
          </a:p>
          <a:p>
            <a:pPr eaLnBrk="1" hangingPunct="1"/>
            <a:endParaRPr lang="nl-BE" altLang="nl-BE" sz="800" dirty="0">
              <a:latin typeface="Calibri" panose="020F0502020204030204" pitchFamily="34" charset="0"/>
              <a:sym typeface="Wingdings" pitchFamily="2" charset="2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Uitsluitend colon, geen dundarm</a:t>
            </a:r>
          </a:p>
          <a:p>
            <a:pPr eaLnBrk="1" hangingPunct="1"/>
            <a:endParaRPr lang="nl-BE" altLang="nl-BE" sz="800" dirty="0">
              <a:latin typeface="Calibri" panose="020F0502020204030204" pitchFamily="34" charset="0"/>
            </a:endParaRPr>
          </a:p>
          <a:p>
            <a:r>
              <a:rPr lang="nl-BE" altLang="nl-BE" sz="2400" dirty="0">
                <a:latin typeface="Calibri" panose="020F0502020204030204" pitchFamily="34" charset="0"/>
              </a:rPr>
              <a:t>Continu = geen skipped areas van normale darm</a:t>
            </a:r>
          </a:p>
          <a:p>
            <a:pPr eaLnBrk="1" hangingPunct="1"/>
            <a:endParaRPr lang="nl-BE" altLang="nl-BE" sz="2400" dirty="0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587B1-74E9-B917-0AE6-6256FC208362}"/>
              </a:ext>
            </a:extLst>
          </p:cNvPr>
          <p:cNvSpPr/>
          <p:nvPr/>
        </p:nvSpPr>
        <p:spPr>
          <a:xfrm>
            <a:off x="78377" y="2762386"/>
            <a:ext cx="1760933" cy="291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2DB144-4A29-74DF-7A11-248D1EF7B029}"/>
              </a:ext>
            </a:extLst>
          </p:cNvPr>
          <p:cNvSpPr/>
          <p:nvPr/>
        </p:nvSpPr>
        <p:spPr>
          <a:xfrm>
            <a:off x="5161280" y="3647440"/>
            <a:ext cx="5496560" cy="269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821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figure_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7" y="2792727"/>
            <a:ext cx="10333051" cy="406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9B6EA5-1DB0-63BC-9E40-76A03D64F8C6}"/>
              </a:ext>
            </a:extLst>
          </p:cNvPr>
          <p:cNvSpPr txBox="1"/>
          <p:nvPr/>
        </p:nvSpPr>
        <p:spPr>
          <a:xfrm>
            <a:off x="4998720" y="207841"/>
            <a:ext cx="719328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Meer oppervlakkige inflammatie (=mucosa) 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	</a:t>
            </a:r>
            <a:r>
              <a:rPr lang="nl-BE" altLang="nl-BE" sz="2400" dirty="0">
                <a:latin typeface="Calibri" panose="020F0502020204030204" pitchFamily="34" charset="0"/>
              </a:rPr>
              <a:t> makkelijk bloeden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	 </a:t>
            </a:r>
            <a:r>
              <a:rPr lang="nl-BE" altLang="nl-BE" sz="2400" dirty="0">
                <a:latin typeface="Calibri" panose="020F0502020204030204" pitchFamily="34" charset="0"/>
              </a:rPr>
              <a:t>minder perforatie en obstructie</a:t>
            </a:r>
          </a:p>
          <a:p>
            <a:pPr eaLnBrk="1" hangingPunct="1"/>
            <a:endParaRPr lang="nl-BE" altLang="nl-BE" sz="8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Pseudopoliepen 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= gezond weefsel weefsel dat er uit ziet als een 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poliep omdat ziek weefsel er rond geulcereerd is</a:t>
            </a:r>
          </a:p>
          <a:p>
            <a:pPr eaLnBrk="1" hangingPunct="1"/>
            <a:endParaRPr lang="nl-BE" altLang="nl-BE" sz="8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Metaplasie kan voorkomen 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 risico </a:t>
            </a:r>
            <a:r>
              <a:rPr lang="nl-BE" altLang="nl-BE" sz="2400" dirty="0">
                <a:latin typeface="Calibri" panose="020F0502020204030204" pitchFamily="34" charset="0"/>
              </a:rPr>
              <a:t>darmkanker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ECC86-A6C6-43D0-F3DB-F23E7587F390}"/>
              </a:ext>
            </a:extLst>
          </p:cNvPr>
          <p:cNvSpPr txBox="1"/>
          <p:nvPr/>
        </p:nvSpPr>
        <p:spPr>
          <a:xfrm>
            <a:off x="548091" y="212081"/>
            <a:ext cx="488154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Rectum 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 opstijgend in colon </a:t>
            </a:r>
          </a:p>
          <a:p>
            <a:pPr eaLnBrk="1" hangingPunct="1"/>
            <a:endParaRPr lang="nl-BE" altLang="nl-BE" sz="800" dirty="0">
              <a:latin typeface="Calibri" panose="020F0502020204030204" pitchFamily="34" charset="0"/>
              <a:sym typeface="Wingdings" pitchFamily="2" charset="2"/>
            </a:endParaRP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Uitsluitend colon, geen dundarm</a:t>
            </a:r>
          </a:p>
          <a:p>
            <a:pPr eaLnBrk="1" hangingPunct="1"/>
            <a:endParaRPr lang="nl-BE" altLang="nl-BE" sz="800" dirty="0">
              <a:latin typeface="Calibri" panose="020F0502020204030204" pitchFamily="34" charset="0"/>
            </a:endParaRPr>
          </a:p>
          <a:p>
            <a:r>
              <a:rPr lang="nl-BE" altLang="nl-BE" sz="2400" dirty="0">
                <a:latin typeface="Calibri" panose="020F0502020204030204" pitchFamily="34" charset="0"/>
              </a:rPr>
              <a:t>Continu = geen skipped areas van normale darm</a:t>
            </a:r>
          </a:p>
          <a:p>
            <a:pPr eaLnBrk="1" hangingPunct="1"/>
            <a:endParaRPr lang="nl-BE" altLang="nl-BE" sz="2400" dirty="0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587B1-74E9-B917-0AE6-6256FC208362}"/>
              </a:ext>
            </a:extLst>
          </p:cNvPr>
          <p:cNvSpPr/>
          <p:nvPr/>
        </p:nvSpPr>
        <p:spPr>
          <a:xfrm>
            <a:off x="78377" y="2762386"/>
            <a:ext cx="1760933" cy="291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764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5334" y="494275"/>
            <a:ext cx="8524875" cy="886397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Ulcerative Colitis</a:t>
            </a:r>
            <a:br>
              <a:rPr lang="en-US" altLang="nl-BE" sz="3200" dirty="0">
                <a:solidFill>
                  <a:srgbClr val="1974CF"/>
                </a:solidFill>
              </a:rPr>
            </a:br>
            <a:r>
              <a:rPr lang="en-US" altLang="nl-BE" sz="3200" dirty="0">
                <a:solidFill>
                  <a:srgbClr val="1974CF"/>
                </a:solidFill>
              </a:rPr>
              <a:t>Clinical Manifestations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7A4AE-0706-7231-921A-919CEF62A24C}"/>
              </a:ext>
            </a:extLst>
          </p:cNvPr>
          <p:cNvSpPr txBox="1"/>
          <p:nvPr/>
        </p:nvSpPr>
        <p:spPr>
          <a:xfrm>
            <a:off x="1001486" y="1665408"/>
            <a:ext cx="909174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b="1" dirty="0"/>
              <a:t>History and physical examination (</a:t>
            </a:r>
            <a:r>
              <a:rPr lang="en-US" altLang="nl-BE" sz="2400" b="1" dirty="0" err="1"/>
              <a:t>anamnese</a:t>
            </a:r>
            <a:r>
              <a:rPr lang="en-US" altLang="nl-BE" sz="2400" b="1" dirty="0"/>
              <a:t> </a:t>
            </a:r>
            <a:r>
              <a:rPr lang="en-US" altLang="nl-BE" sz="2400" b="1" dirty="0" err="1"/>
              <a:t>en</a:t>
            </a:r>
            <a:r>
              <a:rPr lang="en-US" altLang="nl-BE" sz="2400" b="1" dirty="0"/>
              <a:t> </a:t>
            </a:r>
            <a:r>
              <a:rPr lang="en-US" altLang="nl-BE" sz="2400" b="1" dirty="0" err="1"/>
              <a:t>klinisch</a:t>
            </a:r>
            <a:r>
              <a:rPr lang="en-US" altLang="nl-BE" sz="2400" b="1" dirty="0"/>
              <a:t> </a:t>
            </a:r>
            <a:r>
              <a:rPr lang="en-US" altLang="nl-BE" sz="2400" b="1" dirty="0" err="1"/>
              <a:t>onderzoek</a:t>
            </a:r>
            <a:r>
              <a:rPr lang="en-US" altLang="nl-BE" sz="2400" b="1" dirty="0"/>
              <a:t>)</a:t>
            </a:r>
            <a:endParaRPr lang="en-US" altLang="nl-BE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nl-B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dirty="0"/>
              <a:t>	       - </a:t>
            </a:r>
            <a:r>
              <a:rPr lang="en-US" altLang="nl-BE" sz="2400" dirty="0" err="1"/>
              <a:t>buikpijn</a:t>
            </a:r>
            <a:endParaRPr lang="en-US" altLang="nl-BE" sz="2400" dirty="0"/>
          </a:p>
          <a:p>
            <a:r>
              <a:rPr lang="en-US" altLang="nl-BE" sz="2400" dirty="0"/>
              <a:t>	       - </a:t>
            </a:r>
            <a:r>
              <a:rPr lang="en-US" altLang="nl-BE" sz="2400" dirty="0" err="1"/>
              <a:t>vnl</a:t>
            </a:r>
            <a:r>
              <a:rPr lang="en-US" altLang="nl-BE" sz="2400" dirty="0"/>
              <a:t>. diarrhea, </a:t>
            </a:r>
            <a:r>
              <a:rPr lang="en-US" altLang="nl-BE" sz="2400" dirty="0" err="1"/>
              <a:t>vaak</a:t>
            </a:r>
            <a:r>
              <a:rPr lang="en-US" altLang="nl-BE" sz="2400" dirty="0"/>
              <a:t> met </a:t>
            </a:r>
            <a:r>
              <a:rPr lang="en-US" altLang="nl-BE" sz="2400" dirty="0" err="1"/>
              <a:t>rectale</a:t>
            </a:r>
            <a:r>
              <a:rPr lang="en-US" altLang="nl-BE" sz="2400" dirty="0"/>
              <a:t> </a:t>
            </a:r>
            <a:r>
              <a:rPr lang="en-US" altLang="nl-BE" sz="2400" dirty="0" err="1"/>
              <a:t>bloeding</a:t>
            </a:r>
            <a:endParaRPr lang="en-US" altLang="nl-BE" sz="2400" dirty="0"/>
          </a:p>
          <a:p>
            <a:r>
              <a:rPr lang="en-US" altLang="nl-BE" sz="2400" dirty="0"/>
              <a:t>	       - </a:t>
            </a:r>
            <a:r>
              <a:rPr lang="nl-BE" altLang="nl-BE" sz="2400" dirty="0">
                <a:latin typeface="Calibri" panose="020F0502020204030204" pitchFamily="34" charset="0"/>
              </a:rPr>
              <a:t>bloedverlies </a:t>
            </a:r>
            <a:r>
              <a:rPr lang="nl-BE" altLang="nl-BE" sz="2400" dirty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nl-BE" altLang="nl-BE" sz="2400" dirty="0">
                <a:latin typeface="Calibri" panose="020F0502020204030204" pitchFamily="34" charset="0"/>
              </a:rPr>
              <a:t> anemie (bloedarmoede)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nl-B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dirty="0"/>
              <a:t>	       - </a:t>
            </a:r>
            <a:r>
              <a:rPr lang="en-US" altLang="nl-BE" sz="2400" dirty="0" err="1"/>
              <a:t>systemische</a:t>
            </a:r>
            <a:r>
              <a:rPr lang="en-US" altLang="nl-BE" sz="2400" dirty="0"/>
              <a:t> </a:t>
            </a:r>
            <a:r>
              <a:rPr lang="en-US" altLang="nl-BE" sz="2400" dirty="0" err="1"/>
              <a:t>symptomen</a:t>
            </a:r>
            <a:r>
              <a:rPr lang="en-US" altLang="nl-BE" sz="2400" dirty="0"/>
              <a:t>: </a:t>
            </a:r>
            <a:r>
              <a:rPr lang="en-US" altLang="nl-BE" sz="2400" dirty="0" err="1"/>
              <a:t>koorts</a:t>
            </a:r>
            <a:r>
              <a:rPr lang="en-US" altLang="nl-BE" sz="2400" dirty="0"/>
              <a:t>, </a:t>
            </a:r>
            <a:r>
              <a:rPr lang="en-US" altLang="nl-BE" sz="2400" dirty="0" err="1"/>
              <a:t>moeheid</a:t>
            </a:r>
            <a:endParaRPr lang="en-US" altLang="nl-BE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nl-BE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nl-B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2400" b="1" dirty="0"/>
              <a:t>Endoscopic examination</a:t>
            </a:r>
          </a:p>
        </p:txBody>
      </p:sp>
    </p:spTree>
    <p:extLst>
      <p:ext uri="{BB962C8B-B14F-4D97-AF65-F5344CB8AC3E}">
        <p14:creationId xmlns:p14="http://schemas.microsoft.com/office/powerpoint/2010/main" val="13273806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13FD7-0720-94CE-6795-B79C352629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679034"/>
            <a:ext cx="7772400" cy="54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22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6512" y="494277"/>
            <a:ext cx="8524875" cy="886397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Ulcerative Colitis</a:t>
            </a:r>
            <a:br>
              <a:rPr lang="en-US" altLang="nl-BE" sz="3200" dirty="0">
                <a:solidFill>
                  <a:srgbClr val="1974CF"/>
                </a:solidFill>
              </a:rPr>
            </a:br>
            <a:r>
              <a:rPr lang="en-US" altLang="nl-BE" sz="3200" dirty="0">
                <a:solidFill>
                  <a:srgbClr val="1974CF"/>
                </a:solidFill>
              </a:rPr>
              <a:t>Treatment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E96711-69DD-E6AC-3B01-4699E547F537}"/>
              </a:ext>
            </a:extLst>
          </p:cNvPr>
          <p:cNvSpPr txBox="1"/>
          <p:nvPr/>
        </p:nvSpPr>
        <p:spPr>
          <a:xfrm>
            <a:off x="1016790" y="1575472"/>
            <a:ext cx="980796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b="1" dirty="0">
                <a:latin typeface="Calibri" panose="020F0502020204030204" pitchFamily="34" charset="0"/>
              </a:rPr>
              <a:t>Farmacologisch</a:t>
            </a:r>
          </a:p>
          <a:p>
            <a:pPr lvl="1"/>
            <a:r>
              <a:rPr lang="nl-BE" altLang="nl-BE" sz="2400" dirty="0">
                <a:latin typeface="Calibri" panose="020F0502020204030204" pitchFamily="34" charset="0"/>
              </a:rPr>
              <a:t>	= Crohn</a:t>
            </a:r>
          </a:p>
          <a:p>
            <a:pPr eaLnBrk="1" hangingPunct="1"/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b="1" dirty="0">
                <a:latin typeface="Calibri" panose="020F0502020204030204" pitchFamily="34" charset="0"/>
              </a:rPr>
              <a:t>Dieetaanpassingen</a:t>
            </a:r>
          </a:p>
          <a:p>
            <a:r>
              <a:rPr lang="nl-BE" altLang="nl-BE" sz="2400" dirty="0">
                <a:latin typeface="Calibri" panose="020F0502020204030204" pitchFamily="34" charset="0"/>
              </a:rPr>
              <a:t>	= Crohn</a:t>
            </a:r>
          </a:p>
          <a:p>
            <a:endParaRPr lang="nl-BE" altLang="nl-BE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BE" altLang="nl-BE" sz="2400" b="1" dirty="0">
                <a:latin typeface="Calibri" panose="020F0502020204030204" pitchFamily="34" charset="0"/>
              </a:rPr>
              <a:t>Chirurgisch</a:t>
            </a:r>
          </a:p>
          <a:p>
            <a:pPr lvl="1"/>
            <a:r>
              <a:rPr lang="nl-BE" altLang="nl-BE" sz="2400" dirty="0">
                <a:latin typeface="Calibri" panose="020F0502020204030204" pitchFamily="34" charset="0"/>
              </a:rPr>
              <a:t>	- als medicatie faalt: colon resectie = curatief (NIET zo voor Chrohn !)</a:t>
            </a:r>
          </a:p>
          <a:p>
            <a:pPr lvl="1"/>
            <a:r>
              <a:rPr lang="nl-BE" altLang="nl-BE" sz="2400" dirty="0">
                <a:latin typeface="Calibri" panose="020F0502020204030204" pitchFamily="34" charset="0"/>
              </a:rPr>
              <a:t>	- bij perforatie</a:t>
            </a:r>
          </a:p>
          <a:p>
            <a:pPr lvl="1"/>
            <a:r>
              <a:rPr lang="nl-BE" altLang="nl-BE" sz="2400" dirty="0">
                <a:latin typeface="Calibri" panose="020F0502020204030204" pitchFamily="34" charset="0"/>
              </a:rPr>
              <a:t>	- bij obstructie</a:t>
            </a:r>
          </a:p>
          <a:p>
            <a:pPr lvl="1"/>
            <a:endParaRPr lang="nl-BE" altLang="nl-B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134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table_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300" y="1655718"/>
            <a:ext cx="8964613" cy="4308475"/>
          </a:xfrm>
          <a:noFill/>
        </p:spPr>
      </p:pic>
      <p:sp>
        <p:nvSpPr>
          <p:cNvPr id="227331" name="Rectangle 2"/>
          <p:cNvSpPr>
            <a:spLocks noChangeArrowheads="1"/>
          </p:cNvSpPr>
          <p:nvPr/>
        </p:nvSpPr>
        <p:spPr bwMode="auto">
          <a:xfrm>
            <a:off x="1524000" y="40336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l-BE" dirty="0">
                <a:solidFill>
                  <a:srgbClr val="1974CF"/>
                </a:solidFill>
                <a:latin typeface="Calibri" panose="020F0502020204030204" pitchFamily="34" charset="0"/>
              </a:rPr>
              <a:t>Inflammatory Bowel Diseases</a:t>
            </a:r>
          </a:p>
        </p:txBody>
      </p:sp>
    </p:spTree>
    <p:extLst>
      <p:ext uri="{BB962C8B-B14F-4D97-AF65-F5344CB8AC3E}">
        <p14:creationId xmlns:p14="http://schemas.microsoft.com/office/powerpoint/2010/main" val="39274222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3"/>
          <p:cNvSpPr>
            <a:spLocks noGrp="1" noChangeArrowheads="1"/>
          </p:cNvSpPr>
          <p:nvPr>
            <p:ph type="ctrTitle" idx="4294967295"/>
          </p:nvPr>
        </p:nvSpPr>
        <p:spPr>
          <a:xfrm>
            <a:off x="2438400" y="448832"/>
            <a:ext cx="7512050" cy="2708434"/>
          </a:xfrm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nl-BE" dirty="0">
                <a:solidFill>
                  <a:srgbClr val="1974CF"/>
                </a:solidFill>
              </a:rPr>
              <a:t>Pathophysiology:</a:t>
            </a:r>
            <a:br>
              <a:rPr lang="en-US" altLang="nl-BE" dirty="0">
                <a:solidFill>
                  <a:srgbClr val="1974CF"/>
                </a:solidFill>
              </a:rPr>
            </a:br>
            <a:r>
              <a:rPr lang="en-US" altLang="nl-BE" dirty="0">
                <a:solidFill>
                  <a:srgbClr val="1974CF"/>
                </a:solidFill>
              </a:rPr>
              <a:t>A Clinical Approach</a:t>
            </a:r>
            <a:br>
              <a:rPr lang="en-US" altLang="nl-BE" dirty="0">
                <a:solidFill>
                  <a:srgbClr val="1974CF"/>
                </a:solidFill>
              </a:rPr>
            </a:br>
            <a:br>
              <a:rPr lang="en-US" altLang="nl-BE" dirty="0">
                <a:solidFill>
                  <a:srgbClr val="1974CF"/>
                </a:solidFill>
              </a:rPr>
            </a:br>
            <a:r>
              <a:rPr lang="en-US" altLang="nl-BE" dirty="0">
                <a:solidFill>
                  <a:schemeClr val="folHlink"/>
                </a:solidFill>
              </a:rPr>
              <a:t>Chapter 4: Altered Immunity</a:t>
            </a:r>
          </a:p>
        </p:txBody>
      </p:sp>
    </p:spTree>
    <p:extLst>
      <p:ext uri="{BB962C8B-B14F-4D97-AF65-F5344CB8AC3E}">
        <p14:creationId xmlns:p14="http://schemas.microsoft.com/office/powerpoint/2010/main" val="2930561708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3"/>
          <p:cNvSpPr>
            <a:spLocks noGrp="1" noChangeArrowheads="1"/>
          </p:cNvSpPr>
          <p:nvPr>
            <p:ph type="ctrTitle" idx="4294967295"/>
          </p:nvPr>
        </p:nvSpPr>
        <p:spPr>
          <a:xfrm>
            <a:off x="1392653" y="2186783"/>
            <a:ext cx="6776389" cy="3323987"/>
          </a:xfrm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3: Inflammation and Tissue Repair </a:t>
            </a: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4: Altered Immunity</a:t>
            </a: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5: Infection</a:t>
            </a: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Alleen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kennen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 er in de les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wordt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gezegd</a:t>
            </a: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staat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alles</a:t>
            </a:r>
            <a: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de </a:t>
            </a:r>
            <a:r>
              <a:rPr lang="en-US" alt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dia's</a:t>
            </a:r>
            <a:br>
              <a:rPr lang="en-US" alt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nl-BE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Nadeel</a:t>
            </a:r>
            <a:r>
              <a:rPr lang="en-US" altLang="nl-B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"busy slides"</a:t>
            </a:r>
            <a:endParaRPr lang="en-US" altLang="nl-BE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C604E-BA6D-E2EB-BE85-50944D85C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362" y="1337070"/>
            <a:ext cx="3812328" cy="4923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A7A72-D96C-CD66-DE1F-01B5E30867A6}"/>
              </a:ext>
            </a:extLst>
          </p:cNvPr>
          <p:cNvSpPr txBox="1"/>
          <p:nvPr/>
        </p:nvSpPr>
        <p:spPr>
          <a:xfrm>
            <a:off x="5016682" y="321838"/>
            <a:ext cx="2205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l-BE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</a:t>
            </a:r>
            <a:r>
              <a:rPr lang="en-US" altLang="nl-B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40634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145BE6-673B-4F0C-F9D2-3FAED6614925}"/>
              </a:ext>
            </a:extLst>
          </p:cNvPr>
          <p:cNvSpPr txBox="1"/>
          <p:nvPr/>
        </p:nvSpPr>
        <p:spPr>
          <a:xfrm>
            <a:off x="3150907" y="2010477"/>
            <a:ext cx="4588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Inflammatie en weefselherstel</a:t>
            </a:r>
          </a:p>
          <a:p>
            <a:endParaRPr lang="nl-NL" sz="2000" b="1" dirty="0"/>
          </a:p>
          <a:p>
            <a:r>
              <a:rPr lang="nl-NL" sz="2000" b="1" dirty="0"/>
              <a:t>Immuniteit </a:t>
            </a:r>
          </a:p>
          <a:p>
            <a:endParaRPr lang="nl-NL" sz="2000" b="1" dirty="0"/>
          </a:p>
          <a:p>
            <a:r>
              <a:rPr lang="nl-NL" sz="2000" b="1" dirty="0"/>
              <a:t>Infectie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6C1487-20DB-3995-EFDB-1DC34D5D6867}"/>
              </a:ext>
            </a:extLst>
          </p:cNvPr>
          <p:cNvSpPr/>
          <p:nvPr/>
        </p:nvSpPr>
        <p:spPr>
          <a:xfrm>
            <a:off x="2997200" y="2037370"/>
            <a:ext cx="4145725" cy="1079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0E8C0-0685-838E-61AF-6783FFAA8600}"/>
              </a:ext>
            </a:extLst>
          </p:cNvPr>
          <p:cNvSpPr txBox="1"/>
          <p:nvPr/>
        </p:nvSpPr>
        <p:spPr>
          <a:xfrm>
            <a:off x="7296632" y="2053609"/>
            <a:ext cx="4428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Maken deel uit van 3 defensie mechanismen waarmee het lichaam zich verdedigd tegen "indringers"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BCDBC-0C90-4244-BC6C-A81AB8B9AF3C}"/>
              </a:ext>
            </a:extLst>
          </p:cNvPr>
          <p:cNvSpPr txBox="1"/>
          <p:nvPr/>
        </p:nvSpPr>
        <p:spPr>
          <a:xfrm>
            <a:off x="4479216" y="333245"/>
            <a:ext cx="32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/>
              <a:t>Pathofysiologie</a:t>
            </a:r>
          </a:p>
        </p:txBody>
      </p:sp>
    </p:spTree>
    <p:extLst>
      <p:ext uri="{BB962C8B-B14F-4D97-AF65-F5344CB8AC3E}">
        <p14:creationId xmlns:p14="http://schemas.microsoft.com/office/powerpoint/2010/main" val="379949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BD19F31A-68D3-1781-F13D-973618550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5" b="90535" l="3721" r="89767">
                        <a14:foregroundMark x1="14884" y1="39095" x2="14884" y2="39095"/>
                        <a14:foregroundMark x1="67442" y1="41564" x2="67442" y2="41564"/>
                        <a14:foregroundMark x1="20465" y1="34568" x2="20465" y2="34568"/>
                        <a14:foregroundMark x1="29302" y1="82305" x2="29302" y2="82305"/>
                        <a14:foregroundMark x1="29302" y1="86420" x2="29302" y2="86420"/>
                        <a14:foregroundMark x1="55814" y1="86420" x2="55814" y2="86420"/>
                        <a14:foregroundMark x1="4186" y1="62140" x2="4186" y2="62140"/>
                        <a14:foregroundMark x1="43256" y1="90535" x2="43256" y2="90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007" y="1731145"/>
            <a:ext cx="1017668" cy="115038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E47D82D-A0FB-2E69-A51A-09DD0C4A3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0" b="89535" l="1008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74" y="1835648"/>
            <a:ext cx="1093396" cy="118696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6FE88E5-C5E6-BEEA-8A0F-F911980EAB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45" b="89855" l="9901" r="89604">
                        <a14:foregroundMark x1="30693" y1="21014" x2="30693" y2="21014"/>
                        <a14:foregroundMark x1="19307" y1="41304" x2="19307" y2="41304"/>
                        <a14:foregroundMark x1="23267" y1="27899" x2="23267" y2="27899"/>
                        <a14:foregroundMark x1="15842" y1="32246" x2="15842" y2="32246"/>
                        <a14:foregroundMark x1="85644" y1="51449" x2="85644" y2="51449"/>
                        <a14:foregroundMark x1="87624" y1="52899" x2="87624" y2="52899"/>
                        <a14:foregroundMark x1="89604" y1="53623" x2="89604" y2="53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85" y="1770234"/>
            <a:ext cx="926123" cy="126609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1F366C29-7786-64BF-8222-ECAE09C29DA4}"/>
              </a:ext>
            </a:extLst>
          </p:cNvPr>
          <p:cNvSpPr txBox="1"/>
          <p:nvPr/>
        </p:nvSpPr>
        <p:spPr>
          <a:xfrm>
            <a:off x="1971955" y="31777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Eosinofiel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9F6EAE-941F-2993-FF8A-D7AAA6B55B80}"/>
              </a:ext>
            </a:extLst>
          </p:cNvPr>
          <p:cNvSpPr txBox="1"/>
          <p:nvPr/>
        </p:nvSpPr>
        <p:spPr>
          <a:xfrm>
            <a:off x="3380113" y="3177794"/>
            <a:ext cx="120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Basofiel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6456EF2-325C-093E-77F8-483F3A5E6224}"/>
              </a:ext>
            </a:extLst>
          </p:cNvPr>
          <p:cNvSpPr txBox="1"/>
          <p:nvPr/>
        </p:nvSpPr>
        <p:spPr>
          <a:xfrm>
            <a:off x="10273000" y="3224768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Lymfocyt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9796E482-7E9A-5F3B-0FEB-C7B80BD6CB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4" b="90458" l="2230" r="89591">
                        <a14:foregroundMark x1="25651" y1="90458" x2="25651" y2="90458"/>
                        <a14:foregroundMark x1="47212" y1="83206" x2="47212" y2="83206"/>
                        <a14:foregroundMark x1="53160" y1="76718" x2="53160" y2="76718"/>
                        <a14:foregroundMark x1="57249" y1="61069" x2="57249" y2="61069"/>
                        <a14:foregroundMark x1="53903" y1="50763" x2="53903" y2="50763"/>
                        <a14:foregroundMark x1="47212" y1="45420" x2="47212" y2="45420"/>
                        <a14:foregroundMark x1="43866" y1="42748" x2="43866" y2="42748"/>
                        <a14:foregroundMark x1="17472" y1="43130" x2="17472" y2="43130"/>
                        <a14:foregroundMark x1="10409" y1="51527" x2="10409" y2="51527"/>
                        <a14:foregroundMark x1="10409" y1="78626" x2="10409" y2="78626"/>
                        <a14:foregroundMark x1="20446" y1="85878" x2="20446" y2="85878"/>
                        <a14:foregroundMark x1="15613" y1="84733" x2="15613" y2="84733"/>
                        <a14:foregroundMark x1="41264" y1="87405" x2="41264" y2="87405"/>
                        <a14:foregroundMark x1="34201" y1="89313" x2="34201" y2="89313"/>
                        <a14:foregroundMark x1="57249" y1="73664" x2="57249" y2="73664"/>
                        <a14:foregroundMark x1="40892" y1="40840" x2="40892" y2="40840"/>
                        <a14:foregroundMark x1="32342" y1="39695" x2="32342" y2="39695"/>
                        <a14:foregroundMark x1="24907" y1="39695" x2="24907" y2="39695"/>
                        <a14:foregroundMark x1="13383" y1="42748" x2="13383" y2="42748"/>
                        <a14:foregroundMark x1="11152" y1="48473" x2="11152" y2="48473"/>
                        <a14:foregroundMark x1="2602" y1="60687" x2="2602" y2="60687"/>
                        <a14:foregroundMark x1="7807" y1="77099" x2="7807" y2="77099"/>
                        <a14:foregroundMark x1="6691" y1="68321" x2="6691" y2="68321"/>
                        <a14:foregroundMark x1="13755" y1="48473" x2="13755" y2="48473"/>
                        <a14:foregroundMark x1="14126" y1="44275" x2="14126" y2="44275"/>
                        <a14:foregroundMark x1="20818" y1="39695" x2="20818" y2="3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2102" y="1769315"/>
            <a:ext cx="1017668" cy="993052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EFD51C92-D564-D445-8CAA-F68A81EDB9BE}"/>
              </a:ext>
            </a:extLst>
          </p:cNvPr>
          <p:cNvSpPr txBox="1"/>
          <p:nvPr/>
        </p:nvSpPr>
        <p:spPr>
          <a:xfrm>
            <a:off x="10151788" y="3662147"/>
            <a:ext cx="1957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T-lymfocyten </a:t>
            </a:r>
          </a:p>
          <a:p>
            <a:r>
              <a:rPr lang="nl-NL"/>
              <a:t>B-lymfocyten</a:t>
            </a:r>
          </a:p>
          <a:p>
            <a:r>
              <a:rPr lang="nl-NL"/>
              <a:t>Natural killer cel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707BFAE3-96DD-3CE3-6B13-95E8CA3D93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27" b="92248" l="0" r="89925">
                        <a14:foregroundMark x1="6716" y1="41473" x2="6716" y2="41473"/>
                        <a14:foregroundMark x1="0" y1="40698" x2="0" y2="40698"/>
                        <a14:foregroundMark x1="62313" y1="92636" x2="62313" y2="92636"/>
                        <a14:foregroundMark x1="34328" y1="8915" x2="34328" y2="8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220"/>
          <a:stretch/>
        </p:blipFill>
        <p:spPr>
          <a:xfrm>
            <a:off x="7956916" y="4079823"/>
            <a:ext cx="1017668" cy="1011309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43DE3F7-C428-5AFD-B335-6357F3F13391}"/>
              </a:ext>
            </a:extLst>
          </p:cNvPr>
          <p:cNvSpPr txBox="1"/>
          <p:nvPr/>
        </p:nvSpPr>
        <p:spPr>
          <a:xfrm>
            <a:off x="7114621" y="317779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Monocyt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C0ED7A9-4397-03A3-A265-1D600CD66258}"/>
              </a:ext>
            </a:extLst>
          </p:cNvPr>
          <p:cNvSpPr txBox="1"/>
          <p:nvPr/>
        </p:nvSpPr>
        <p:spPr>
          <a:xfrm>
            <a:off x="6197484" y="5234172"/>
            <a:ext cx="157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/>
              <a:t>Macrofaag</a:t>
            </a:r>
            <a:endParaRPr lang="nl-NL" sz="1200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CC9017EF-8B1B-F4BB-4648-351AB92CD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98" b="92481" l="10037" r="89591">
                        <a14:foregroundMark x1="64684" y1="92481" x2="64684" y2="92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945" y="4038522"/>
            <a:ext cx="1017668" cy="101130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3AC17BC-097E-CCF0-8BBC-98ED2FCA44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36" b="89891" l="5948" r="89591">
                        <a14:foregroundMark x1="6320" y1="54372" x2="6320" y2="54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082" y="1688648"/>
            <a:ext cx="1017668" cy="1390788"/>
          </a:xfrm>
          <a:prstGeom prst="rect">
            <a:avLst/>
          </a:prstGeom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55042DA-9974-FCB9-D0D8-02C6CAAB76DB}"/>
              </a:ext>
            </a:extLst>
          </p:cNvPr>
          <p:cNvCxnSpPr>
            <a:cxnSpLocks/>
          </p:cNvCxnSpPr>
          <p:nvPr/>
        </p:nvCxnSpPr>
        <p:spPr>
          <a:xfrm flipH="1" flipV="1">
            <a:off x="8047563" y="3741560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ABA25EB-B290-0F84-F809-14884CF87F54}"/>
              </a:ext>
            </a:extLst>
          </p:cNvPr>
          <p:cNvCxnSpPr>
            <a:cxnSpLocks/>
          </p:cNvCxnSpPr>
          <p:nvPr/>
        </p:nvCxnSpPr>
        <p:spPr>
          <a:xfrm flipV="1">
            <a:off x="7114621" y="3744454"/>
            <a:ext cx="179143" cy="3063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3B126E81-87C0-AAC2-28A7-5F4A4D2A1E35}"/>
              </a:ext>
            </a:extLst>
          </p:cNvPr>
          <p:cNvSpPr txBox="1"/>
          <p:nvPr/>
        </p:nvSpPr>
        <p:spPr>
          <a:xfrm>
            <a:off x="460224" y="317779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/>
              <a:t>Neutrofiel</a:t>
            </a:r>
            <a:endParaRPr lang="nl-NL" sz="12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DF76444-D610-EC50-1B3E-AF85D8FEBED2}"/>
              </a:ext>
            </a:extLst>
          </p:cNvPr>
          <p:cNvSpPr txBox="1"/>
          <p:nvPr/>
        </p:nvSpPr>
        <p:spPr>
          <a:xfrm>
            <a:off x="408226" y="3455601"/>
            <a:ext cx="2149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/>
              <a:t>= PMN, polymorfe neutrofiel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796D8D-5068-29B6-E495-3B402E359993}"/>
              </a:ext>
            </a:extLst>
          </p:cNvPr>
          <p:cNvSpPr txBox="1"/>
          <p:nvPr/>
        </p:nvSpPr>
        <p:spPr>
          <a:xfrm>
            <a:off x="1446360" y="877947"/>
            <a:ext cx="22926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Granulocyten</a:t>
            </a:r>
          </a:p>
          <a:p>
            <a:pPr algn="ctr"/>
            <a:r>
              <a:rPr lang="nl-NL" sz="1600" dirty="0"/>
              <a:t>granulen in cytoplasma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27889B-CEE7-E5D1-E987-0D96A06A2FCE}"/>
              </a:ext>
            </a:extLst>
          </p:cNvPr>
          <p:cNvSpPr txBox="1"/>
          <p:nvPr/>
        </p:nvSpPr>
        <p:spPr>
          <a:xfrm>
            <a:off x="7745930" y="867507"/>
            <a:ext cx="28055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err="1"/>
              <a:t>Agranulocyten</a:t>
            </a:r>
            <a:endParaRPr lang="nl-NL" b="1"/>
          </a:p>
          <a:p>
            <a:pPr algn="ctr"/>
            <a:r>
              <a:rPr lang="nl-NL" sz="1600"/>
              <a:t>geen granulen in cytoplasma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2768473-B24A-5EA6-FE2C-ABCF1CFE64CB}"/>
              </a:ext>
            </a:extLst>
          </p:cNvPr>
          <p:cNvCxnSpPr>
            <a:cxnSpLocks/>
          </p:cNvCxnSpPr>
          <p:nvPr/>
        </p:nvCxnSpPr>
        <p:spPr>
          <a:xfrm flipV="1">
            <a:off x="7818292" y="1597817"/>
            <a:ext cx="227038" cy="3022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000D599-18AD-6DCC-9B19-063E8D9D2E84}"/>
              </a:ext>
            </a:extLst>
          </p:cNvPr>
          <p:cNvCxnSpPr>
            <a:cxnSpLocks/>
          </p:cNvCxnSpPr>
          <p:nvPr/>
        </p:nvCxnSpPr>
        <p:spPr>
          <a:xfrm flipH="1" flipV="1">
            <a:off x="10454108" y="1604476"/>
            <a:ext cx="194796" cy="2919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0CE9E1-827A-A9C5-17AC-929FF9FD53BD}"/>
              </a:ext>
            </a:extLst>
          </p:cNvPr>
          <p:cNvSpPr txBox="1"/>
          <p:nvPr/>
        </p:nvSpPr>
        <p:spPr>
          <a:xfrm>
            <a:off x="1229517" y="279264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Aankleuring</a:t>
            </a:r>
            <a:r>
              <a:rPr lang="nl-NL" b="1" dirty="0"/>
              <a:t> </a:t>
            </a:r>
            <a:r>
              <a:rPr lang="nl-NL" b="1" dirty="0" err="1"/>
              <a:t>granules</a:t>
            </a:r>
            <a:endParaRPr lang="nl-N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B7B5B-4592-F0D3-7100-BA0F4DF98D7D}"/>
              </a:ext>
            </a:extLst>
          </p:cNvPr>
          <p:cNvSpPr txBox="1"/>
          <p:nvPr/>
        </p:nvSpPr>
        <p:spPr>
          <a:xfrm>
            <a:off x="4321507" y="338387"/>
            <a:ext cx="354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Witte bloedcellen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56D66-19F8-A1E4-4C14-816DAA8FB3A4}"/>
              </a:ext>
            </a:extLst>
          </p:cNvPr>
          <p:cNvSpPr txBox="1"/>
          <p:nvPr/>
        </p:nvSpPr>
        <p:spPr>
          <a:xfrm>
            <a:off x="7594368" y="5234632"/>
            <a:ext cx="203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Dendritische cel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DFE792-D009-130F-C854-2B932F6EF285}"/>
              </a:ext>
            </a:extLst>
          </p:cNvPr>
          <p:cNvSpPr/>
          <p:nvPr/>
        </p:nvSpPr>
        <p:spPr>
          <a:xfrm>
            <a:off x="5907837" y="1896386"/>
            <a:ext cx="3694313" cy="490273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D4944-949B-2457-73CF-E9D81E478200}"/>
              </a:ext>
            </a:extLst>
          </p:cNvPr>
          <p:cNvSpPr/>
          <p:nvPr/>
        </p:nvSpPr>
        <p:spPr>
          <a:xfrm>
            <a:off x="408225" y="206217"/>
            <a:ext cx="3759329" cy="70258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Niet-specifieke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aangeboren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immuniteit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43DAE-8A16-8F64-F45E-F83DB7256DA8}"/>
              </a:ext>
            </a:extLst>
          </p:cNvPr>
          <p:cNvSpPr/>
          <p:nvPr/>
        </p:nvSpPr>
        <p:spPr>
          <a:xfrm>
            <a:off x="379746" y="1896385"/>
            <a:ext cx="1623967" cy="183621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A6148-ACB8-7FFE-C255-7CE08B0EBC58}"/>
              </a:ext>
            </a:extLst>
          </p:cNvPr>
          <p:cNvSpPr/>
          <p:nvPr/>
        </p:nvSpPr>
        <p:spPr>
          <a:xfrm>
            <a:off x="7916730" y="206217"/>
            <a:ext cx="3759329" cy="702582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Adaptieve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verworven</a:t>
            </a:r>
            <a:r>
              <a:rPr lang="en-US" b="1" dirty="0">
                <a:solidFill>
                  <a:schemeClr val="tx1"/>
                </a:solidFill>
              </a:rPr>
              <a:t>) 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immuniteit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D7ED0-E46A-6848-9BD7-67A19E392186}"/>
              </a:ext>
            </a:extLst>
          </p:cNvPr>
          <p:cNvSpPr/>
          <p:nvPr/>
        </p:nvSpPr>
        <p:spPr>
          <a:xfrm>
            <a:off x="10173904" y="3603595"/>
            <a:ext cx="1676206" cy="702582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3F36D2-4B0E-0563-1E68-BB1F32096F55}"/>
              </a:ext>
            </a:extLst>
          </p:cNvPr>
          <p:cNvSpPr/>
          <p:nvPr/>
        </p:nvSpPr>
        <p:spPr>
          <a:xfrm>
            <a:off x="10173903" y="4293316"/>
            <a:ext cx="1676207" cy="292161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658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767" y="1600201"/>
            <a:ext cx="3299381" cy="314148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/>
              <a:t>1. </a:t>
            </a:r>
            <a:r>
              <a:rPr lang="en-US" altLang="nl-BE" sz="2400" err="1"/>
              <a:t>Huid</a:t>
            </a:r>
            <a:r>
              <a:rPr lang="en-US" altLang="nl-BE" sz="2400"/>
              <a:t> </a:t>
            </a:r>
            <a:r>
              <a:rPr lang="en-US" altLang="nl-BE" sz="2400" err="1"/>
              <a:t>en</a:t>
            </a:r>
            <a:r>
              <a:rPr lang="en-US" altLang="nl-BE" sz="2400"/>
              <a:t> </a:t>
            </a:r>
            <a:r>
              <a:rPr lang="en-US" altLang="nl-BE" sz="2400" err="1"/>
              <a:t>slijmvliezen</a:t>
            </a:r>
            <a:endParaRPr lang="en-US" altLang="nl-BE" sz="2400"/>
          </a:p>
          <a:p>
            <a:pPr marL="280988" indent="-280988" eaLnBrk="1" hangingPunct="1"/>
            <a:endParaRPr lang="en-US" altLang="nl-BE" sz="2400"/>
          </a:p>
          <a:p>
            <a:pPr marL="0" indent="0" eaLnBrk="1" hangingPunct="1">
              <a:buNone/>
            </a:pPr>
            <a:r>
              <a:rPr lang="en-US" altLang="nl-BE" sz="2400"/>
              <a:t>2. </a:t>
            </a:r>
            <a:r>
              <a:rPr lang="en-US" altLang="nl-BE" sz="2400" err="1"/>
              <a:t>Ontstekingsreactie</a:t>
            </a:r>
            <a:endParaRPr lang="en-US" altLang="nl-BE" sz="2400"/>
          </a:p>
          <a:p>
            <a:pPr marL="0" indent="0" eaLnBrk="1" hangingPunct="1">
              <a:buNone/>
            </a:pPr>
            <a:r>
              <a:rPr lang="en-US" altLang="nl-BE" sz="2400"/>
              <a:t>     (</a:t>
            </a:r>
            <a:r>
              <a:rPr lang="en-US" altLang="nl-BE" sz="2400" err="1"/>
              <a:t>inflammatie</a:t>
            </a:r>
            <a:r>
              <a:rPr lang="en-US" altLang="nl-BE" sz="2400"/>
              <a:t>)</a:t>
            </a:r>
          </a:p>
          <a:p>
            <a:pPr marL="0" indent="0" eaLnBrk="1" hangingPunct="1">
              <a:buNone/>
            </a:pPr>
            <a:endParaRPr lang="en-US" altLang="nl-BE" sz="2400"/>
          </a:p>
          <a:p>
            <a:pPr marL="0" indent="0" eaLnBrk="1" hangingPunct="1">
              <a:buNone/>
            </a:pPr>
            <a:r>
              <a:rPr lang="en-US" altLang="nl-BE" sz="2400"/>
              <a:t>3. </a:t>
            </a:r>
            <a:r>
              <a:rPr lang="en-US" altLang="nl-BE" sz="2400" err="1"/>
              <a:t>Immuun</a:t>
            </a:r>
            <a:r>
              <a:rPr lang="en-US" altLang="nl-BE" sz="2400"/>
              <a:t> </a:t>
            </a:r>
            <a:r>
              <a:rPr lang="en-US" altLang="nl-BE" sz="2400" err="1"/>
              <a:t>respons</a:t>
            </a:r>
            <a:endParaRPr lang="en-US" altLang="nl-BE" sz="2400"/>
          </a:p>
        </p:txBody>
      </p:sp>
      <p:pic>
        <p:nvPicPr>
          <p:cNvPr id="157700" name="Picture 4" descr="figure_3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752" y="98507"/>
            <a:ext cx="4637988" cy="66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904FD40-8741-F327-1D28-DA301637D47C}"/>
              </a:ext>
            </a:extLst>
          </p:cNvPr>
          <p:cNvSpPr/>
          <p:nvPr/>
        </p:nvSpPr>
        <p:spPr>
          <a:xfrm>
            <a:off x="385729" y="3450045"/>
            <a:ext cx="2914520" cy="1291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9D4C8D-99FE-56C2-0EB7-0A413583A8C2}"/>
              </a:ext>
            </a:extLst>
          </p:cNvPr>
          <p:cNvSpPr/>
          <p:nvPr/>
        </p:nvSpPr>
        <p:spPr>
          <a:xfrm>
            <a:off x="4857931" y="4300582"/>
            <a:ext cx="5394960" cy="2387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6E68D8-0CE0-1988-EEDF-92C7EE754BA8}"/>
              </a:ext>
            </a:extLst>
          </p:cNvPr>
          <p:cNvSpPr txBox="1">
            <a:spLocks/>
          </p:cNvSpPr>
          <p:nvPr/>
        </p:nvSpPr>
        <p:spPr>
          <a:xfrm>
            <a:off x="140107" y="422777"/>
            <a:ext cx="4233592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Defense</a:t>
            </a:r>
            <a:endParaRPr lang="en-US" altLang="nl-BE" sz="3200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956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767" y="1600201"/>
            <a:ext cx="3299381" cy="314148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en-US" altLang="nl-BE" sz="2400" err="1">
                <a:solidFill>
                  <a:schemeClr val="bg1">
                    <a:lumMod val="85000"/>
                  </a:schemeClr>
                </a:solidFill>
              </a:rPr>
              <a:t>Huid</a:t>
            </a:r>
            <a:r>
              <a:rPr lang="en-US" altLang="nl-BE" sz="240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nl-BE" sz="2400" err="1">
                <a:solidFill>
                  <a:schemeClr val="bg1">
                    <a:lumMod val="85000"/>
                  </a:schemeClr>
                </a:solidFill>
              </a:rPr>
              <a:t>en</a:t>
            </a:r>
            <a:r>
              <a:rPr lang="en-US" altLang="nl-BE" sz="240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nl-BE" sz="2400" err="1">
                <a:solidFill>
                  <a:schemeClr val="bg1">
                    <a:lumMod val="85000"/>
                  </a:schemeClr>
                </a:solidFill>
              </a:rPr>
              <a:t>slijmvliezen</a:t>
            </a:r>
            <a:endParaRPr lang="en-US" altLang="nl-BE" sz="2400">
              <a:solidFill>
                <a:schemeClr val="bg1">
                  <a:lumMod val="85000"/>
                </a:schemeClr>
              </a:solidFill>
            </a:endParaRPr>
          </a:p>
          <a:p>
            <a:pPr marL="280988" indent="-280988" eaLnBrk="1" hangingPunct="1"/>
            <a:endParaRPr lang="en-US" altLang="nl-BE" sz="240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nl-BE" sz="2400">
                <a:solidFill>
                  <a:schemeClr val="bg1">
                    <a:lumMod val="85000"/>
                  </a:schemeClr>
                </a:solidFill>
              </a:rPr>
              <a:t>2. </a:t>
            </a:r>
            <a:r>
              <a:rPr lang="en-US" altLang="nl-BE" sz="2400" err="1">
                <a:solidFill>
                  <a:schemeClr val="bg1">
                    <a:lumMod val="85000"/>
                  </a:schemeClr>
                </a:solidFill>
              </a:rPr>
              <a:t>Ontstekingsreactie</a:t>
            </a:r>
            <a:endParaRPr lang="en-US" altLang="nl-BE" sz="240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nl-BE" sz="2400">
                <a:solidFill>
                  <a:schemeClr val="bg1">
                    <a:lumMod val="85000"/>
                  </a:schemeClr>
                </a:solidFill>
              </a:rPr>
              <a:t>     (</a:t>
            </a:r>
            <a:r>
              <a:rPr lang="en-US" altLang="nl-BE" sz="2400" err="1">
                <a:solidFill>
                  <a:schemeClr val="bg1">
                    <a:lumMod val="85000"/>
                  </a:schemeClr>
                </a:solidFill>
              </a:rPr>
              <a:t>inflammatie</a:t>
            </a:r>
            <a:r>
              <a:rPr lang="en-US" altLang="nl-BE" sz="240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en-US" altLang="nl-BE" sz="2400"/>
          </a:p>
          <a:p>
            <a:pPr marL="0" indent="0" eaLnBrk="1" hangingPunct="1">
              <a:buNone/>
            </a:pPr>
            <a:r>
              <a:rPr lang="en-US" altLang="nl-BE" sz="2400"/>
              <a:t>3. </a:t>
            </a:r>
            <a:r>
              <a:rPr lang="en-US" altLang="nl-BE" sz="2400" err="1"/>
              <a:t>Immuun</a:t>
            </a:r>
            <a:r>
              <a:rPr lang="en-US" altLang="nl-BE" sz="2400"/>
              <a:t> </a:t>
            </a:r>
            <a:r>
              <a:rPr lang="en-US" altLang="nl-BE" sz="2400" err="1"/>
              <a:t>respons</a:t>
            </a:r>
            <a:endParaRPr lang="en-US" altLang="nl-BE"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80D85E-3BEE-1712-273E-E8A899A15A81}"/>
              </a:ext>
            </a:extLst>
          </p:cNvPr>
          <p:cNvGrpSpPr/>
          <p:nvPr/>
        </p:nvGrpSpPr>
        <p:grpSpPr>
          <a:xfrm>
            <a:off x="3808014" y="1828800"/>
            <a:ext cx="7599329" cy="4357011"/>
            <a:chOff x="3808014" y="1828800"/>
            <a:chExt cx="7599329" cy="4357011"/>
          </a:xfrm>
        </p:grpSpPr>
        <p:pic>
          <p:nvPicPr>
            <p:cNvPr id="157700" name="Picture 4" descr="figure_3.1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60491" y="1828800"/>
              <a:ext cx="7446852" cy="374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F20A51-DA0A-B422-B61F-55A41D1B7741}"/>
                </a:ext>
              </a:extLst>
            </p:cNvPr>
            <p:cNvSpPr/>
            <p:nvPr/>
          </p:nvSpPr>
          <p:spPr>
            <a:xfrm>
              <a:off x="9155153" y="4920804"/>
              <a:ext cx="1237785" cy="632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BBA070-D352-7461-A2BA-3F84A87D1ACA}"/>
                </a:ext>
              </a:extLst>
            </p:cNvPr>
            <p:cNvSpPr/>
            <p:nvPr/>
          </p:nvSpPr>
          <p:spPr>
            <a:xfrm>
              <a:off x="6218666" y="4819740"/>
              <a:ext cx="706242" cy="733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DB3748-6919-DF50-8319-025AC7E52084}"/>
                </a:ext>
              </a:extLst>
            </p:cNvPr>
            <p:cNvSpPr/>
            <p:nvPr/>
          </p:nvSpPr>
          <p:spPr>
            <a:xfrm>
              <a:off x="3808014" y="5508703"/>
              <a:ext cx="5414045" cy="677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F5FF79-C3EC-0095-59B3-8D45A0BB304A}"/>
              </a:ext>
            </a:extLst>
          </p:cNvPr>
          <p:cNvCxnSpPr/>
          <p:nvPr/>
        </p:nvCxnSpPr>
        <p:spPr>
          <a:xfrm>
            <a:off x="9868829" y="1516566"/>
            <a:ext cx="312234" cy="1148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8FC8EE4-1C51-BD28-A6AB-2142B8C52B27}"/>
              </a:ext>
            </a:extLst>
          </p:cNvPr>
          <p:cNvSpPr txBox="1">
            <a:spLocks/>
          </p:cNvSpPr>
          <p:nvPr/>
        </p:nvSpPr>
        <p:spPr>
          <a:xfrm>
            <a:off x="140107" y="422777"/>
            <a:ext cx="4233592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Defense</a:t>
            </a:r>
            <a:endParaRPr lang="en-US" altLang="nl-BE" sz="3200" dirty="0">
              <a:solidFill>
                <a:srgbClr val="1974C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508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4039" y="446501"/>
            <a:ext cx="8524875" cy="44319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nl-BE" sz="3200" dirty="0">
                <a:solidFill>
                  <a:srgbClr val="1974CF"/>
                </a:solidFill>
              </a:rPr>
              <a:t>Immune Defense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89831"/>
            <a:ext cx="9161361" cy="2090716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nl-BE" sz="2400" dirty="0"/>
              <a:t>Third line of defense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Recognition and neutralization of foreign substances (</a:t>
            </a:r>
            <a:r>
              <a:rPr lang="en-US" altLang="nl-BE" sz="2400" u="sng" dirty="0"/>
              <a:t>antigen</a:t>
            </a:r>
            <a:r>
              <a:rPr lang="en-US" altLang="nl-BE" sz="2400" dirty="0"/>
              <a:t>)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Immune response (adaptive part) is </a:t>
            </a:r>
            <a:r>
              <a:rPr lang="en-US" altLang="nl-BE" sz="2400" u="sng" dirty="0"/>
              <a:t>targeted and specific </a:t>
            </a:r>
          </a:p>
          <a:p>
            <a:pPr marL="0" indent="0" eaLnBrk="1" hangingPunct="1">
              <a:buNone/>
            </a:pPr>
            <a:r>
              <a:rPr lang="en-US" altLang="nl-BE" sz="2400" dirty="0"/>
              <a:t>Immunologic system has </a:t>
            </a:r>
            <a:r>
              <a:rPr lang="en-US" altLang="nl-BE" sz="2400" u="sng" dirty="0"/>
              <a:t>memory</a:t>
            </a:r>
          </a:p>
          <a:p>
            <a:pPr marL="0" indent="0" eaLnBrk="1" hangingPunct="1">
              <a:buNone/>
            </a:pPr>
            <a:endParaRPr lang="en-US" altLang="nl-BE" sz="2400" dirty="0"/>
          </a:p>
        </p:txBody>
      </p:sp>
    </p:spTree>
    <p:extLst>
      <p:ext uri="{BB962C8B-B14F-4D97-AF65-F5344CB8AC3E}">
        <p14:creationId xmlns:p14="http://schemas.microsoft.com/office/powerpoint/2010/main" val="39286087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 descr="figure_4.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8150" y="1412877"/>
            <a:ext cx="8636000" cy="51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69F19-95D0-50D4-0A2B-98214A989EA5}"/>
              </a:ext>
            </a:extLst>
          </p:cNvPr>
          <p:cNvSpPr txBox="1"/>
          <p:nvPr/>
        </p:nvSpPr>
        <p:spPr>
          <a:xfrm>
            <a:off x="165100" y="4999694"/>
            <a:ext cx="6388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endParaRPr lang="nl-BE" altLang="nl-BE" sz="1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nl-BE" altLang="nl-BE" sz="1800" dirty="0">
                <a:solidFill>
                  <a:srgbClr val="FF0000"/>
                </a:solidFill>
                <a:latin typeface="Calibri" panose="020F0502020204030204" pitchFamily="34" charset="0"/>
              </a:rPr>
              <a:t>Neutrofielen		eerste responders (ettercellen)</a:t>
            </a:r>
          </a:p>
          <a:p>
            <a:pPr eaLnBrk="1" hangingPunct="1">
              <a:buNone/>
            </a:pPr>
            <a:r>
              <a:rPr lang="nl-BE" altLang="nl-BE" sz="1800" dirty="0">
                <a:solidFill>
                  <a:srgbClr val="FF0000"/>
                </a:solidFill>
                <a:latin typeface="Calibri" panose="020F0502020204030204" pitchFamily="34" charset="0"/>
              </a:rPr>
              <a:t>Natural killer cells 	kill infected cells, tumor cells</a:t>
            </a:r>
          </a:p>
          <a:p>
            <a:pPr eaLnBrk="1" hangingPunct="1">
              <a:buNone/>
            </a:pPr>
            <a:r>
              <a:rPr lang="nl-BE" altLang="nl-BE" sz="1800" dirty="0">
                <a:solidFill>
                  <a:srgbClr val="FF0000"/>
                </a:solidFill>
                <a:latin typeface="Calibri" panose="020F0502020204030204" pitchFamily="34" charset="0"/>
              </a:rPr>
              <a:t>Macrofagen		antigen presentatie</a:t>
            </a:r>
          </a:p>
          <a:p>
            <a:pPr eaLnBrk="1" hangingPunct="1">
              <a:buNone/>
            </a:pPr>
            <a:r>
              <a:rPr lang="nl-BE" altLang="nl-BE" sz="1800" dirty="0">
                <a:solidFill>
                  <a:srgbClr val="FF0000"/>
                </a:solidFill>
                <a:latin typeface="Calibri" panose="020F0502020204030204" pitchFamily="34" charset="0"/>
              </a:rPr>
              <a:t>Dendritische cellen	belangrijkste voor antigen presentatie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AFF7A-29EA-5A2A-AA07-DF3DE1FEA93A}"/>
              </a:ext>
            </a:extLst>
          </p:cNvPr>
          <p:cNvSpPr/>
          <p:nvPr/>
        </p:nvSpPr>
        <p:spPr>
          <a:xfrm>
            <a:off x="165100" y="2882900"/>
            <a:ext cx="11049000" cy="3782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21E78A-04FE-6F54-9E37-52B49D313A21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 dirty="0">
                <a:solidFill>
                  <a:srgbClr val="1974CF"/>
                </a:solidFill>
              </a:rPr>
              <a:t>Immune Defense Concept Map</a:t>
            </a:r>
          </a:p>
        </p:txBody>
      </p:sp>
    </p:spTree>
    <p:extLst>
      <p:ext uri="{BB962C8B-B14F-4D97-AF65-F5344CB8AC3E}">
        <p14:creationId xmlns:p14="http://schemas.microsoft.com/office/powerpoint/2010/main" val="35948304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 descr="figure_4.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8150" y="1412877"/>
            <a:ext cx="8636000" cy="51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C535AC-2349-D334-C696-2F079BACC68A}"/>
              </a:ext>
            </a:extLst>
          </p:cNvPr>
          <p:cNvSpPr/>
          <p:nvPr/>
        </p:nvSpPr>
        <p:spPr>
          <a:xfrm>
            <a:off x="6362700" y="2882900"/>
            <a:ext cx="4851400" cy="3782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249389-2F24-99BA-04F4-DC7B909EB63A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</a:rPr>
              <a:t>Immune Defense Concept Map</a:t>
            </a:r>
            <a:endParaRPr lang="en-US" altLang="nl-BE" sz="3200" dirty="0">
              <a:solidFill>
                <a:srgbClr val="197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626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 descr="figure_4.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0140" y="285536"/>
            <a:ext cx="7954253" cy="48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11031-38EF-AFF2-B409-611A4B0EA2DA}"/>
              </a:ext>
            </a:extLst>
          </p:cNvPr>
          <p:cNvSpPr txBox="1"/>
          <p:nvPr/>
        </p:nvSpPr>
        <p:spPr>
          <a:xfrm>
            <a:off x="508756" y="5309061"/>
            <a:ext cx="113994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nl-BE" altLang="nl-BE" sz="2200" dirty="0">
                <a:latin typeface="Calibri" panose="020F0502020204030204" pitchFamily="34" charset="0"/>
              </a:rPr>
              <a:t>Neutrofielen	       eerste responders (ettercellen)</a:t>
            </a:r>
            <a:r>
              <a:rPr lang="nl-BE" altLang="nl-BE" sz="2200" dirty="0">
                <a:solidFill>
                  <a:srgbClr val="FF0000"/>
                </a:solidFill>
                <a:latin typeface="Calibri" panose="020F0502020204030204" pitchFamily="34" charset="0"/>
              </a:rPr>
              <a:t> (link met imflammatie)</a:t>
            </a:r>
          </a:p>
          <a:p>
            <a:pPr eaLnBrk="1" hangingPunct="1">
              <a:buNone/>
            </a:pPr>
            <a:r>
              <a:rPr lang="nl-BE" altLang="nl-BE" sz="2200" dirty="0">
                <a:latin typeface="Calibri" panose="020F0502020204030204" pitchFamily="34" charset="0"/>
              </a:rPr>
              <a:t>Natural killer cells    vernietigen geïnfecteerde cellen en tumor cellen op een niet-specifieke manier </a:t>
            </a:r>
          </a:p>
          <a:p>
            <a:pPr eaLnBrk="1" hangingPunct="1">
              <a:buNone/>
            </a:pPr>
            <a:r>
              <a:rPr lang="nl-BE" altLang="nl-BE" sz="2200" dirty="0">
                <a:latin typeface="Calibri" panose="020F0502020204030204" pitchFamily="34" charset="0"/>
              </a:rPr>
              <a:t>Macrofagen	       fagocytose, antigen presentatie</a:t>
            </a:r>
          </a:p>
          <a:p>
            <a:pPr eaLnBrk="1" hangingPunct="1">
              <a:buNone/>
            </a:pPr>
            <a:r>
              <a:rPr lang="nl-BE" altLang="nl-BE" sz="2200" dirty="0">
                <a:latin typeface="Calibri" panose="020F0502020204030204" pitchFamily="34" charset="0"/>
              </a:rPr>
              <a:t>Dendritische cellen  belangrijkste voor antigen presentatie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49941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 descr="figure_4.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8150" y="1412877"/>
            <a:ext cx="8636000" cy="51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29D5DC-3889-3BCA-B440-873C4B6E77C2}"/>
              </a:ext>
            </a:extLst>
          </p:cNvPr>
          <p:cNvSpPr/>
          <p:nvPr/>
        </p:nvSpPr>
        <p:spPr>
          <a:xfrm>
            <a:off x="6362700" y="5231756"/>
            <a:ext cx="4851400" cy="1433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F52DBDC-2FDD-D646-CC65-CD3C675ECBF9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 dirty="0">
                <a:solidFill>
                  <a:srgbClr val="1974CF"/>
                </a:solidFill>
              </a:rPr>
              <a:t>Immune Defense Concept Map</a:t>
            </a:r>
          </a:p>
        </p:txBody>
      </p:sp>
    </p:spTree>
    <p:extLst>
      <p:ext uri="{BB962C8B-B14F-4D97-AF65-F5344CB8AC3E}">
        <p14:creationId xmlns:p14="http://schemas.microsoft.com/office/powerpoint/2010/main" val="40736079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 descr="figure_4.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8150" y="1412877"/>
            <a:ext cx="8636000" cy="51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7278A9-1E6A-069E-38D5-E7960EBC745F}"/>
              </a:ext>
            </a:extLst>
          </p:cNvPr>
          <p:cNvSpPr/>
          <p:nvPr/>
        </p:nvSpPr>
        <p:spPr>
          <a:xfrm>
            <a:off x="6273478" y="1643605"/>
            <a:ext cx="4077023" cy="4922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51F4CB-2DBB-D540-4B7F-B67BA38A5591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>
                <a:solidFill>
                  <a:srgbClr val="1974CF"/>
                </a:solidFill>
              </a:rPr>
              <a:t>Immune Defense Concept Map</a:t>
            </a:r>
            <a:endParaRPr lang="en-US" altLang="nl-BE" sz="3200" dirty="0">
              <a:solidFill>
                <a:srgbClr val="197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06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 descr="figure_4.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627" y="2986564"/>
            <a:ext cx="2400300" cy="35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02D329-D118-7736-855E-A094DCBB9DDB}"/>
              </a:ext>
            </a:extLst>
          </p:cNvPr>
          <p:cNvSpPr txBox="1"/>
          <p:nvPr/>
        </p:nvSpPr>
        <p:spPr>
          <a:xfrm>
            <a:off x="276814" y="1324041"/>
            <a:ext cx="1163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nl-BE" altLang="nl-BE" sz="2400" b="1" dirty="0">
                <a:latin typeface="Calibri" panose="020F0502020204030204" pitchFamily="34" charset="0"/>
              </a:rPr>
              <a:t>Immuuncellen van adaptieve immuniteit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D5DB34-A551-98A7-FB61-9219EBF019B5}"/>
              </a:ext>
            </a:extLst>
          </p:cNvPr>
          <p:cNvGrpSpPr/>
          <p:nvPr/>
        </p:nvGrpSpPr>
        <p:grpSpPr>
          <a:xfrm>
            <a:off x="5301207" y="2986564"/>
            <a:ext cx="3781867" cy="3568701"/>
            <a:chOff x="5301207" y="2986564"/>
            <a:chExt cx="3781867" cy="3568701"/>
          </a:xfrm>
        </p:grpSpPr>
        <p:pic>
          <p:nvPicPr>
            <p:cNvPr id="3" name="Picture 3" descr="figure_4.1.jpg">
              <a:extLst>
                <a:ext uri="{FF2B5EF4-FFF2-40B4-BE49-F238E27FC236}">
                  <a16:creationId xmlns:a16="http://schemas.microsoft.com/office/drawing/2014/main" id="{3C100883-2488-5F58-6AFE-E344AA347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98766" y="2986564"/>
              <a:ext cx="2490924" cy="356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3D5417-323D-3E45-1140-71A8E7B289C3}"/>
                </a:ext>
              </a:extLst>
            </p:cNvPr>
            <p:cNvSpPr/>
            <p:nvPr/>
          </p:nvSpPr>
          <p:spPr>
            <a:xfrm>
              <a:off x="5301207" y="4143739"/>
              <a:ext cx="729206" cy="9259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0E51A-6F3C-CC74-16CC-A04EB3117471}"/>
                </a:ext>
              </a:extLst>
            </p:cNvPr>
            <p:cNvSpPr/>
            <p:nvPr/>
          </p:nvSpPr>
          <p:spPr>
            <a:xfrm>
              <a:off x="8353868" y="4143739"/>
              <a:ext cx="729206" cy="9259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02E3ADC1-FBED-CB71-7D8A-DB12E06CDA8F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 dirty="0">
                <a:solidFill>
                  <a:srgbClr val="1974CF"/>
                </a:solidFill>
              </a:rPr>
              <a:t>Immune Defense Concept Map</a:t>
            </a:r>
          </a:p>
        </p:txBody>
      </p:sp>
    </p:spTree>
    <p:extLst>
      <p:ext uri="{BB962C8B-B14F-4D97-AF65-F5344CB8AC3E}">
        <p14:creationId xmlns:p14="http://schemas.microsoft.com/office/powerpoint/2010/main" val="54651365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FECE44-5370-4F97-D0BC-B723FE1E9CD3}"/>
              </a:ext>
            </a:extLst>
          </p:cNvPr>
          <p:cNvSpPr txBox="1"/>
          <p:nvPr/>
        </p:nvSpPr>
        <p:spPr>
          <a:xfrm>
            <a:off x="819719" y="949643"/>
            <a:ext cx="113093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B ∼ Bone marrow</a:t>
            </a:r>
          </a:p>
          <a:p>
            <a:r>
              <a:rPr lang="nl-BE" altLang="nl-BE" sz="2400" dirty="0">
                <a:latin typeface="Calibri" panose="020F0502020204030204" pitchFamily="34" charset="0"/>
              </a:rPr>
              <a:t>Elke B cell heeft unieke receptor (er zijn er duizenden verschillende)</a:t>
            </a:r>
            <a:endParaRPr lang="nl-NL" altLang="nl-BE" sz="2400" dirty="0">
              <a:latin typeface="Calibri" panose="020F0502020204030204" pitchFamily="34" charset="0"/>
            </a:endParaRPr>
          </a:p>
          <a:p>
            <a:r>
              <a:rPr lang="nl-BE" altLang="nl-BE" sz="2400" dirty="0">
                <a:latin typeface="Calibri" panose="020F0502020204030204" pitchFamily="34" charset="0"/>
              </a:rPr>
              <a:t>Na contact met het receptor specifieke antigen differentiëren ze naar plasmacellen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Palsmacellen produceren antilichamen (antibodies, antistoffen, immunoglobuline, Ig)</a:t>
            </a:r>
          </a:p>
          <a:p>
            <a:pPr eaLnBrk="1" hangingPunct="1"/>
            <a:r>
              <a:rPr lang="nl-BE" altLang="nl-BE" sz="2400" dirty="0">
                <a:latin typeface="Calibri" panose="020F0502020204030204" pitchFamily="34" charset="0"/>
              </a:rPr>
              <a:t>Na binding met antigen volgt vernietiging/inactivatie van bacteriën die antigen dragen</a:t>
            </a:r>
            <a:endParaRPr lang="nl-BE" altLang="nl-BE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A6EB97-061D-7883-96AE-B4C080B88D09}"/>
              </a:ext>
            </a:extLst>
          </p:cNvPr>
          <p:cNvSpPr txBox="1">
            <a:spLocks noChangeArrowheads="1"/>
          </p:cNvSpPr>
          <p:nvPr/>
        </p:nvSpPr>
        <p:spPr>
          <a:xfrm>
            <a:off x="1836777" y="408517"/>
            <a:ext cx="8524875" cy="443198"/>
          </a:xfrm>
          <a:prstGeom prst="rect">
            <a:avLst/>
          </a:prstGeo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BE" sz="3200" dirty="0">
                <a:solidFill>
                  <a:srgbClr val="1974CF"/>
                </a:solidFill>
              </a:rPr>
              <a:t>Immune Defense Concept Map</a:t>
            </a:r>
          </a:p>
        </p:txBody>
      </p:sp>
      <p:pic>
        <p:nvPicPr>
          <p:cNvPr id="5" name="Picture 3" descr="figure_4.1.jpg">
            <a:extLst>
              <a:ext uri="{FF2B5EF4-FFF2-40B4-BE49-F238E27FC236}">
                <a16:creationId xmlns:a16="http://schemas.microsoft.com/office/drawing/2014/main" id="{141DDBBA-981C-897C-75EE-6560E046F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627" y="2986564"/>
            <a:ext cx="2400300" cy="35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32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10325</Words>
  <Application>Microsoft Office PowerPoint</Application>
  <PresentationFormat>Breedbeeld</PresentationFormat>
  <Paragraphs>2188</Paragraphs>
  <Slides>131</Slides>
  <Notes>106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131</vt:i4>
      </vt:variant>
    </vt:vector>
  </HeadingPairs>
  <TitlesOfParts>
    <vt:vector size="138" baseType="lpstr">
      <vt:lpstr>Arial</vt:lpstr>
      <vt:lpstr>Calibri</vt:lpstr>
      <vt:lpstr>Cambria Math</vt:lpstr>
      <vt:lpstr>Google Sans</vt:lpstr>
      <vt:lpstr>Times New Roman</vt:lpstr>
      <vt:lpstr>Wingdings</vt:lpstr>
      <vt:lpstr>Office Theme</vt:lpstr>
      <vt:lpstr>PowerPoint-presentatie</vt:lpstr>
      <vt:lpstr>PowerPoint-presentatie</vt:lpstr>
      <vt:lpstr>Chapter 3: Inflammation and Tissue Repair   Chapter 4: Altered Immunity  Chapter 5: Infection    Alleen kennen wat er in de les wordt gezegd  In principe staat alles op de dia's  Nadeel: een aantal "busy slides"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Lines of Defense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Cellular Response</vt:lpstr>
      <vt:lpstr>PowerPoint-presentatie</vt:lpstr>
      <vt:lpstr>PowerPoint-presentatie</vt:lpstr>
      <vt:lpstr>Manifestations of Inflammation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Inflammation Concept Map</vt:lpstr>
      <vt:lpstr>PowerPoint-presentatie</vt:lpstr>
      <vt:lpstr>PowerPoint-presentatie</vt:lpstr>
      <vt:lpstr>PowerPoint-presentatie</vt:lpstr>
      <vt:lpstr>Rheumatoid Arthritis (RA)</vt:lpstr>
      <vt:lpstr>PowerPoint-presentatie</vt:lpstr>
      <vt:lpstr>RA Pathophysiology</vt:lpstr>
      <vt:lpstr>RA Pathophysiology</vt:lpstr>
      <vt:lpstr>PowerPoint-presentatie</vt:lpstr>
      <vt:lpstr>RA Pathophysiology</vt:lpstr>
      <vt:lpstr>RA Clinical Manifestations</vt:lpstr>
      <vt:lpstr>RA Diagnostic Criteria</vt:lpstr>
      <vt:lpstr>RA Treatment</vt:lpstr>
      <vt:lpstr>Gastritis</vt:lpstr>
      <vt:lpstr>Gastritis</vt:lpstr>
      <vt:lpstr>Gastritis</vt:lpstr>
      <vt:lpstr>Gastritis</vt:lpstr>
      <vt:lpstr>Gastritis</vt:lpstr>
      <vt:lpstr>Gastritis</vt:lpstr>
      <vt:lpstr>PowerPoint-presentatie</vt:lpstr>
      <vt:lpstr>Inflammatory Bowel Diseases:  Crohn's Disease and Ulcerative Colitis</vt:lpstr>
      <vt:lpstr>PowerPoint-presentatie</vt:lpstr>
      <vt:lpstr>PowerPoint-presentatie</vt:lpstr>
      <vt:lpstr>PowerPoint-presentatie</vt:lpstr>
      <vt:lpstr>Crohn's Disease  Pathophysiology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Ulcerative Colitis</vt:lpstr>
      <vt:lpstr>PowerPoint-presentatie</vt:lpstr>
      <vt:lpstr>PowerPoint-presentatie</vt:lpstr>
      <vt:lpstr>PowerPoint-presentatie</vt:lpstr>
      <vt:lpstr>Ulcerative Colitis Clinical Manifestations</vt:lpstr>
      <vt:lpstr>PowerPoint-presentatie</vt:lpstr>
      <vt:lpstr>Ulcerative Colitis Treatment</vt:lpstr>
      <vt:lpstr>PowerPoint-presentatie</vt:lpstr>
      <vt:lpstr>Pathophysiology: A Clinical Approach  Chapter 4: Altered Immunity</vt:lpstr>
      <vt:lpstr>Chapter 3: Inflammation and Tissue Repair   Chapter 4: Altered Immunity  Chapter 5: Infection    Alleen kennen wat er in de les wordt gezegd  In principe staat alles op de dia's  Nadeel: "busy slides"</vt:lpstr>
      <vt:lpstr>PowerPoint-presentatie</vt:lpstr>
      <vt:lpstr>PowerPoint-presentatie</vt:lpstr>
      <vt:lpstr>PowerPoint-presentatie</vt:lpstr>
      <vt:lpstr>Immune Defense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Lymfatisch systeem</vt:lpstr>
      <vt:lpstr>Lymfatisch systeem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Immune Processes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Rik Hendrickx</cp:lastModifiedBy>
  <cp:revision>149</cp:revision>
  <cp:lastPrinted>2024-02-17T16:40:31Z</cp:lastPrinted>
  <dcterms:created xsi:type="dcterms:W3CDTF">2024-02-16T12:41:49Z</dcterms:created>
  <dcterms:modified xsi:type="dcterms:W3CDTF">2024-02-23T09:06:59Z</dcterms:modified>
</cp:coreProperties>
</file>